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707" r:id="rId2"/>
    <p:sldId id="692" r:id="rId3"/>
    <p:sldId id="688" r:id="rId4"/>
    <p:sldId id="708" r:id="rId5"/>
    <p:sldId id="693" r:id="rId6"/>
    <p:sldId id="689" r:id="rId7"/>
    <p:sldId id="690" r:id="rId8"/>
    <p:sldId id="697" r:id="rId9"/>
    <p:sldId id="696" r:id="rId10"/>
    <p:sldId id="698" r:id="rId11"/>
    <p:sldId id="699" r:id="rId12"/>
    <p:sldId id="700" r:id="rId13"/>
    <p:sldId id="701" r:id="rId14"/>
    <p:sldId id="702" r:id="rId15"/>
    <p:sldId id="703" r:id="rId16"/>
    <p:sldId id="70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6818"/>
  </p:normalViewPr>
  <p:slideViewPr>
    <p:cSldViewPr snapToGrid="0" snapToObjects="1">
      <p:cViewPr varScale="1">
        <p:scale>
          <a:sx n="81" d="100"/>
          <a:sy n="81" d="100"/>
        </p:scale>
        <p:origin x="3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6B479-5899-4C3D-97AA-1ECA1C10D99C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</dgm:pt>
    <dgm:pt modelId="{C655B9BD-52D0-45FC-A48D-97FE587621B6}" type="pres">
      <dgm:prSet presAssocID="{28F6B479-5899-4C3D-97AA-1ECA1C10D99C}" presName="linear" presStyleCnt="0">
        <dgm:presLayoutVars>
          <dgm:dir/>
          <dgm:resizeHandles val="exact"/>
        </dgm:presLayoutVars>
      </dgm:prSet>
      <dgm:spPr/>
    </dgm:pt>
  </dgm:ptLst>
  <dgm:cxnLst>
    <dgm:cxn modelId="{C912EAE5-F4E1-4E20-9CA2-11F2A029B37A}" type="presOf" srcId="{28F6B479-5899-4C3D-97AA-1ECA1C10D99C}" destId="{C655B9BD-52D0-45FC-A48D-97FE587621B6}" srcOrd="0" destOrd="0" presId="urn:microsoft.com/office/officeart/2005/8/layout/vList4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DD534-B216-6F4E-9D92-18D064BAF12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DF14C-76C9-4D44-98A1-07CA923C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0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DF14C-76C9-4D44-98A1-07CA923CDC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17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Từng</a:t>
            </a:r>
            <a:r>
              <a:rPr lang="en-US" baseline="0" dirty="0" smtClean="0"/>
              <a:t> box phải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endParaRPr lang="en-US" baseline="0" dirty="0" smtClean="0"/>
          </a:p>
          <a:p>
            <a:r>
              <a:rPr lang="en-US" baseline="0" dirty="0" smtClean="0"/>
              <a:t>How farmers prefer communication channels</a:t>
            </a:r>
          </a:p>
          <a:p>
            <a:r>
              <a:rPr lang="en-US" baseline="0" dirty="0" smtClean="0"/>
              <a:t>Legend: Local and national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D8751-377A-4067-A76C-2346074EE01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8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Really excited to deliver this content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 invitation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join.slack.com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/t/mscdecisionan-yol6916/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shared_invite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/zt-oq8glq0k-jmpRaXWUcYgWzLpAaSRg7A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website (hosted by shiny for now).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https://cory-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whitney.shinyapps.io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Decision_Analysis_Course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AAF16-22E1-5C41-8409-5ABF472EA7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7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DF14C-76C9-4D44-98A1-07CA923CDC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DF14C-76C9-4D44-98A1-07CA923CDC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67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DF14C-76C9-4D44-98A1-07CA923CDC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6645E-8A1D-CE44-8200-1B3CB3CA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F83ABDE-35B2-1A4E-8B32-2D9434EE1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D66553-86B2-FA4F-A737-B34C6C42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69C1-03C6-4485-8EDB-7CE89D48C2A2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EE4380-E813-C24A-94AA-A73D9745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6411EF-B9BD-AF46-96C5-54780966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1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F16F0-1F61-F743-82CE-B025ED8B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18CD668-B19A-7F48-9AF3-69F49F758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3A695D-781B-3241-BEB8-F746420E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E852-0BC2-46E4-8891-13A05CBEBAEF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A9BB3F8-0FFB-8D41-A67C-AE776C79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4D55B0-CE61-1240-933E-113A16EA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8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BA748CB-12B5-6B4D-BD76-0230B8667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3B03648-3845-8847-9F1E-DDC055AB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501C47-54A0-D74B-926C-5F2F18AD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642F-4D6D-4793-9BFA-87A28D97B718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8BA492-0808-1146-A347-F43E4447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184A6F-F23E-4247-9FFD-9BD5D43C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2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B50C37-51E1-A541-9253-885DD008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2FED17-6093-9342-8B80-859A5C4B8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74BC26-2B50-4A4B-A36C-77BE7937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3842-6990-4D25-AD24-074FB4BD1380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B16901-E4F1-CA45-BC4B-DE552E339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47DA6B-0560-B64D-8523-B5A27EBD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83ABA9-1BE8-CA41-8315-37077897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3F3292-AA8F-1140-BC6B-B08D5D30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C35DB8-D19C-FB4F-8C2E-7544C2D4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CCE4-E9FA-4ED9-8711-9B999E812E62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66FADF-43D7-CA41-9F82-28D2D61B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0F35BA-C936-8E4E-ADCF-8A06437E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7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2F45DD-35C4-674C-9F51-96733C73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D9225B-0F47-8641-9BD1-31DF56C45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A64A582-C0A6-184D-BADF-BBE25B537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30DF6B1-F76F-6144-9E90-5CB0846C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33850-8CF3-48DB-AEFB-0C89B4AC5614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14C17C-F5F2-1240-8AAE-DF638BD7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9614F72-0975-034D-A1B0-CA8CB812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0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4B9AFA-1C3A-AF4A-8404-F0C03E2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287D92-A6B8-9841-88A2-670784956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4FA8F8-11A1-4B41-8955-07E32B11E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98ED9F-14BC-C342-96BD-4204C5943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DAB0B06-3EB2-9F43-B5D6-6E515DAEA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5546BC4-6F75-6B46-8112-30717414D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1082E-7FA8-43CD-BCE4-7E3880678EAE}" type="datetime1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D3F5E04-8949-E545-8EF2-382825C7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62C9BE2-42F0-6E40-BEA0-4BB2FAF1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5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14132B-2323-F245-B259-E64142D6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78112C-79CD-6945-AA65-00319708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EDCC7-1E03-4275-9504-AC1AB8A5DBDD}" type="datetime1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4A9A705-432D-3548-814E-E69AC12D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4E59D3-F9F0-9649-A421-020CADEF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0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3D78B25-7F35-8540-B12D-42B202D6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CA8C3-D3AE-4C3F-B8AF-686E46B38A82}" type="datetime1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6FD17AF-0E6D-0F4C-9340-7F18C4C1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F79436-24B7-B148-845E-309A30B1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8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75DA50-9B59-854A-91A5-CF53B9F5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066CC0-088E-0F4B-9E3A-9E7BD181C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2508266-A9A7-B641-9170-E19069F37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29582F6-7C10-5449-8608-2ED869CD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C02-EB22-49DE-92A6-38629577B67A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55BD1D-3F32-424A-ABCF-3440AA28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5BFB752-8FF8-034F-8659-56E48013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9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89BC9F-0A30-5E4E-8638-4AD4C117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8C0E52-5EF9-8444-84D3-DF4A8E991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01EC09D-EC6F-9045-AAF5-2EADBB8FC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2938AB-A899-0640-828D-BBDC5179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2095-72DC-4C03-9D9C-3F99A5DB9ACF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4701015-2458-F94B-ABDF-A05DC358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97E70C-21FE-F54C-A532-95F0E017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C79B814-5B97-E547-954F-A96AC20D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F5A3C6-B9C2-3F4A-8039-58F0947B4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B74543-3739-304F-81A5-13FADA3B52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34F2F-0B31-4D9E-9382-4A0499A4BDD2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9AEF7D-E705-4F4C-A4F0-0D0018003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56D108-276B-2C4E-8753-828B03729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F2EAA-8C5B-BF4C-9D54-8ED4BC05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2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7.m4a"/><Relationship Id="rId7" Type="http://schemas.openxmlformats.org/officeDocument/2006/relationships/image" Target="../media/image11.jp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hyperlink" Target="https://www.stakeholdermap.com/stakeholder-management.html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3.jpg"/><Relationship Id="rId3" Type="http://schemas.openxmlformats.org/officeDocument/2006/relationships/audio" Target="../media/media8.m4a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www.researchgate.net/publication/228598959_Stakeholder_Categorisation_in_Participatory_Integrated_Assessment_Processes" TargetMode="External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diagramLayout" Target="../diagrams/layout1.xml"/><Relationship Id="rId11" Type="http://schemas.openxmlformats.org/officeDocument/2006/relationships/hyperlink" Target="https://www.romanpichler.com/blog/stakeholder-engagement-analysis-power-interest-grid/" TargetMode="External"/><Relationship Id="rId5" Type="http://schemas.openxmlformats.org/officeDocument/2006/relationships/diagramData" Target="../diagrams/data1.xml"/><Relationship Id="rId10" Type="http://schemas.openxmlformats.org/officeDocument/2006/relationships/hyperlink" Target="https://www.kepner-tregoe.com/blog/decisions-managing-the-stakeholders/" TargetMode="External"/><Relationship Id="rId4" Type="http://schemas.openxmlformats.org/officeDocument/2006/relationships/slideLayout" Target="../slideLayouts/slideLayout6.xml"/><Relationship Id="rId9" Type="http://schemas.microsoft.com/office/2007/relationships/diagramDrawing" Target="../diagrams/drawing1.xml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hyperlink" Target="https://www.researchgate.net/publication/228598959_Stakeholder_Categorisation_in_Participatory_Integrated_Assessment_Processes" TargetMode="Externa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hyperlink" Target="https://www.researchgate.net/publication/228598959_Stakeholder_Categorisation_in_Participatory_Integrated_Assessment_Processes" TargetMode="Externa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stor.org/stable/25072639" TargetMode="External"/><Relationship Id="rId3" Type="http://schemas.openxmlformats.org/officeDocument/2006/relationships/audio" Target="../media/media11.m4a"/><Relationship Id="rId7" Type="http://schemas.openxmlformats.org/officeDocument/2006/relationships/hyperlink" Target="https://www.researchgate.net/publication/242340540_Project_relationship_management_and_the_Stakeholder_CircleTM" TargetMode="External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hyperlink" Target="https://www.cambridge.org/core/books/strategic-management/E3CC2E2CE01497062D7603B7A8B9337F" TargetMode="External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10" Type="http://schemas.openxmlformats.org/officeDocument/2006/relationships/hyperlink" Target="https://www.subpng.com/png-84unkb/" TargetMode="External"/><Relationship Id="rId4" Type="http://schemas.openxmlformats.org/officeDocument/2006/relationships/slideLayout" Target="../slideLayouts/slideLayout6.xml"/><Relationship Id="rId9" Type="http://schemas.openxmlformats.org/officeDocument/2006/relationships/hyperlink" Target="https://www.stakeholdermap.com/stakeholder-definition.ht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m4a"/><Relationship Id="rId7" Type="http://schemas.openxmlformats.org/officeDocument/2006/relationships/image" Target="../media/image14.jp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hyperlink" Target="https://www.researchgate.net/publication/228598959_Stakeholder_Categorisation_in_Participatory_Integrated_Assessment_Processes" TargetMode="Externa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.m4a"/><Relationship Id="rId7" Type="http://schemas.openxmlformats.org/officeDocument/2006/relationships/image" Target="../media/image5.jpeg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172"/>
          <p:cNvSpPr/>
          <p:nvPr/>
        </p:nvSpPr>
        <p:spPr>
          <a:xfrm>
            <a:off x="1358100" y="6605417"/>
            <a:ext cx="11638997" cy="13170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08640" y="-446994"/>
            <a:ext cx="2688276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1.2. Identify </a:t>
            </a:r>
          </a:p>
          <a:p>
            <a:pPr algn="ctr"/>
            <a:r>
              <a:rPr lang="en-US" sz="2200" smtClean="0"/>
              <a:t>experts</a:t>
            </a:r>
            <a:endParaRPr lang="en-US" sz="2200"/>
          </a:p>
        </p:txBody>
      </p:sp>
      <p:sp>
        <p:nvSpPr>
          <p:cNvPr id="10" name="TextBox 9"/>
          <p:cNvSpPr txBox="1"/>
          <p:nvPr/>
        </p:nvSpPr>
        <p:spPr>
          <a:xfrm>
            <a:off x="1438928" y="1816148"/>
            <a:ext cx="2629775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1.4. Generate conceptual model</a:t>
            </a:r>
            <a:endParaRPr lang="en-US" sz="2200"/>
          </a:p>
        </p:txBody>
      </p:sp>
      <p:sp>
        <p:nvSpPr>
          <p:cNvPr id="15" name="TextBox 14"/>
          <p:cNvSpPr txBox="1"/>
          <p:nvPr/>
        </p:nvSpPr>
        <p:spPr>
          <a:xfrm>
            <a:off x="1430539" y="2947171"/>
            <a:ext cx="2648898" cy="1107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1.5. Develop mathematical model</a:t>
            </a:r>
            <a:endParaRPr lang="en-US" sz="2200"/>
          </a:p>
        </p:txBody>
      </p:sp>
      <p:sp>
        <p:nvSpPr>
          <p:cNvPr id="16" name="TextBox 15"/>
          <p:cNvSpPr txBox="1"/>
          <p:nvPr/>
        </p:nvSpPr>
        <p:spPr>
          <a:xfrm>
            <a:off x="1436333" y="4390181"/>
            <a:ext cx="2645134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1.6. Simulate and analyze data</a:t>
            </a:r>
            <a:endParaRPr lang="en-US" sz="2200"/>
          </a:p>
        </p:txBody>
      </p:sp>
      <p:sp>
        <p:nvSpPr>
          <p:cNvPr id="19" name="TextBox 18"/>
          <p:cNvSpPr txBox="1"/>
          <p:nvPr/>
        </p:nvSpPr>
        <p:spPr>
          <a:xfrm>
            <a:off x="1436333" y="672187"/>
            <a:ext cx="2635179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1.3. Characterize intervention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8640" y="-1565964"/>
            <a:ext cx="2687338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solidFill>
                  <a:schemeClr val="tx1"/>
                </a:solidFill>
              </a:rPr>
              <a:t>1.1. Clarify decision and decision maker</a:t>
            </a:r>
            <a:endParaRPr lang="en-US" sz="220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20" idx="2"/>
            <a:endCxn id="9" idx="0"/>
          </p:cNvCxnSpPr>
          <p:nvPr/>
        </p:nvCxnSpPr>
        <p:spPr>
          <a:xfrm>
            <a:off x="2752309" y="-796523"/>
            <a:ext cx="469" cy="349529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9" idx="2"/>
            <a:endCxn id="19" idx="0"/>
          </p:cNvCxnSpPr>
          <p:nvPr/>
        </p:nvCxnSpPr>
        <p:spPr>
          <a:xfrm>
            <a:off x="2752778" y="322447"/>
            <a:ext cx="1145" cy="349740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2"/>
            <a:endCxn id="10" idx="0"/>
          </p:cNvCxnSpPr>
          <p:nvPr/>
        </p:nvCxnSpPr>
        <p:spPr>
          <a:xfrm flipH="1">
            <a:off x="2753816" y="1441628"/>
            <a:ext cx="107" cy="374520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0" idx="2"/>
            <a:endCxn id="15" idx="0"/>
          </p:cNvCxnSpPr>
          <p:nvPr/>
        </p:nvCxnSpPr>
        <p:spPr>
          <a:xfrm>
            <a:off x="2753816" y="2585589"/>
            <a:ext cx="1172" cy="361582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5" idx="2"/>
            <a:endCxn id="16" idx="0"/>
          </p:cNvCxnSpPr>
          <p:nvPr/>
        </p:nvCxnSpPr>
        <p:spPr>
          <a:xfrm>
            <a:off x="2754988" y="4055167"/>
            <a:ext cx="3912" cy="335014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Down Arrow 12"/>
          <p:cNvSpPr/>
          <p:nvPr/>
        </p:nvSpPr>
        <p:spPr>
          <a:xfrm rot="16200000">
            <a:off x="-402147" y="3118228"/>
            <a:ext cx="2978091" cy="700588"/>
          </a:xfrm>
          <a:prstGeom prst="curvedDownArrow">
            <a:avLst/>
          </a:prstGeom>
          <a:solidFill>
            <a:srgbClr val="00B050"/>
          </a:soli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93353" y="3086902"/>
            <a:ext cx="2360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/>
              <a:t>Refine model</a:t>
            </a:r>
            <a:endParaRPr lang="en-US" sz="2200" b="1"/>
          </a:p>
        </p:txBody>
      </p:sp>
      <p:sp>
        <p:nvSpPr>
          <p:cNvPr id="45" name="TextBox 44"/>
          <p:cNvSpPr txBox="1"/>
          <p:nvPr/>
        </p:nvSpPr>
        <p:spPr>
          <a:xfrm>
            <a:off x="1436333" y="5513122"/>
            <a:ext cx="2653967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1.7. Share results, receive feedback</a:t>
            </a:r>
            <a:endParaRPr lang="en-US" sz="2200"/>
          </a:p>
        </p:txBody>
      </p:sp>
      <p:cxnSp>
        <p:nvCxnSpPr>
          <p:cNvPr id="41" name="Straight Arrow Connector 40"/>
          <p:cNvCxnSpPr>
            <a:stCxn id="16" idx="2"/>
            <a:endCxn id="45" idx="0"/>
          </p:cNvCxnSpPr>
          <p:nvPr/>
        </p:nvCxnSpPr>
        <p:spPr>
          <a:xfrm>
            <a:off x="2758900" y="5159622"/>
            <a:ext cx="4417" cy="353500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5" idx="1"/>
            <a:endCxn id="9" idx="3"/>
          </p:cNvCxnSpPr>
          <p:nvPr/>
        </p:nvCxnSpPr>
        <p:spPr>
          <a:xfrm flipH="1">
            <a:off x="4096916" y="-62274"/>
            <a:ext cx="609351" cy="1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706267" y="-277718"/>
            <a:ext cx="3414318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2.2. Stakeholder selection</a:t>
            </a:r>
            <a:endParaRPr lang="en-US" sz="2200"/>
          </a:p>
        </p:txBody>
      </p:sp>
      <p:cxnSp>
        <p:nvCxnSpPr>
          <p:cNvPr id="86" name="Straight Arrow Connector 85"/>
          <p:cNvCxnSpPr>
            <a:stCxn id="87" idx="2"/>
            <a:endCxn id="85" idx="0"/>
          </p:cNvCxnSpPr>
          <p:nvPr/>
        </p:nvCxnSpPr>
        <p:spPr>
          <a:xfrm>
            <a:off x="6413426" y="-811077"/>
            <a:ext cx="0" cy="533359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706267" y="-1580518"/>
            <a:ext cx="3414318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2.1. Stakeholder identification</a:t>
            </a:r>
            <a:endParaRPr lang="en-US" sz="2200"/>
          </a:p>
        </p:txBody>
      </p:sp>
      <p:cxnSp>
        <p:nvCxnSpPr>
          <p:cNvPr id="93" name="Straight Arrow Connector 92"/>
          <p:cNvCxnSpPr>
            <a:stCxn id="16" idx="3"/>
            <a:endCxn id="96" idx="1"/>
          </p:cNvCxnSpPr>
          <p:nvPr/>
        </p:nvCxnSpPr>
        <p:spPr>
          <a:xfrm flipV="1">
            <a:off x="4081467" y="4774901"/>
            <a:ext cx="615072" cy="1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696539" y="4220903"/>
            <a:ext cx="3456264" cy="1107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2.3. Aggregate cost-benefit analysis for </a:t>
            </a:r>
          </a:p>
          <a:p>
            <a:pPr algn="ctr"/>
            <a:r>
              <a:rPr lang="en-US" sz="2200" smtClean="0"/>
              <a:t>each stakeholder</a:t>
            </a:r>
            <a:endParaRPr lang="en-US" sz="2200"/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9931998" y="1803646"/>
            <a:ext cx="555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Iterative </a:t>
            </a:r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reflective processes</a:t>
            </a:r>
            <a:endParaRPr lang="en-US" sz="2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5" name="Straight Arrow Connector 104"/>
          <p:cNvCxnSpPr>
            <a:stCxn id="96" idx="0"/>
            <a:endCxn id="106" idx="2"/>
          </p:cNvCxnSpPr>
          <p:nvPr/>
        </p:nvCxnSpPr>
        <p:spPr>
          <a:xfrm flipH="1" flipV="1">
            <a:off x="6413426" y="2827935"/>
            <a:ext cx="11245" cy="1392968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706267" y="1719939"/>
            <a:ext cx="3414318" cy="1107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2.4. Further categorize stakeholders based on their attributions</a:t>
            </a:r>
            <a:endParaRPr lang="en-US" sz="2200"/>
          </a:p>
        </p:txBody>
      </p:sp>
      <p:cxnSp>
        <p:nvCxnSpPr>
          <p:cNvPr id="110" name="Straight Arrow Connector 109"/>
          <p:cNvCxnSpPr>
            <a:stCxn id="85" idx="2"/>
            <a:endCxn id="106" idx="0"/>
          </p:cNvCxnSpPr>
          <p:nvPr/>
        </p:nvCxnSpPr>
        <p:spPr>
          <a:xfrm>
            <a:off x="6413426" y="153169"/>
            <a:ext cx="0" cy="1566770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8759121" y="708152"/>
            <a:ext cx="3423612" cy="1107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3.1. Analying organizational decision-making process</a:t>
            </a:r>
            <a:endParaRPr lang="en-US" sz="2200"/>
          </a:p>
        </p:txBody>
      </p:sp>
      <p:cxnSp>
        <p:nvCxnSpPr>
          <p:cNvPr id="132" name="Straight Arrow Connector 131"/>
          <p:cNvCxnSpPr>
            <a:stCxn id="131" idx="2"/>
            <a:endCxn id="137" idx="0"/>
          </p:cNvCxnSpPr>
          <p:nvPr/>
        </p:nvCxnSpPr>
        <p:spPr>
          <a:xfrm>
            <a:off x="10470927" y="1816148"/>
            <a:ext cx="9267" cy="1098376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8768388" y="2914524"/>
            <a:ext cx="3423612" cy="110799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Suggest potential pathways for engaging stakeholders</a:t>
            </a:r>
            <a:endParaRPr lang="en-US" sz="2200"/>
          </a:p>
        </p:txBody>
      </p:sp>
      <p:cxnSp>
        <p:nvCxnSpPr>
          <p:cNvPr id="150" name="Elbow Connector 149"/>
          <p:cNvCxnSpPr>
            <a:stCxn id="106" idx="3"/>
            <a:endCxn id="137" idx="0"/>
          </p:cNvCxnSpPr>
          <p:nvPr/>
        </p:nvCxnSpPr>
        <p:spPr>
          <a:xfrm>
            <a:off x="8120585" y="2273937"/>
            <a:ext cx="2359609" cy="640587"/>
          </a:xfrm>
          <a:prstGeom prst="bentConnector2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96" idx="3"/>
            <a:endCxn id="137" idx="2"/>
          </p:cNvCxnSpPr>
          <p:nvPr/>
        </p:nvCxnSpPr>
        <p:spPr>
          <a:xfrm flipV="1">
            <a:off x="8152803" y="4022520"/>
            <a:ext cx="2327391" cy="752381"/>
          </a:xfrm>
          <a:prstGeom prst="bentConnector2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/>
          <p:cNvCxnSpPr>
            <a:endCxn id="45" idx="3"/>
          </p:cNvCxnSpPr>
          <p:nvPr/>
        </p:nvCxnSpPr>
        <p:spPr>
          <a:xfrm rot="10800000" flipV="1">
            <a:off x="4090301" y="4055167"/>
            <a:ext cx="6693461" cy="1842676"/>
          </a:xfrm>
          <a:prstGeom prst="bentConnector3">
            <a:avLst>
              <a:gd name="adj1" fmla="val -139"/>
            </a:avLst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438928" y="6702181"/>
            <a:ext cx="2623624" cy="1107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solidFill>
                  <a:schemeClr val="tx1"/>
                </a:solidFill>
              </a:rPr>
              <a:t>Decision analysis steps</a:t>
            </a:r>
          </a:p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177744" y="6702181"/>
            <a:ext cx="2547268" cy="1107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Stakeholder identification and analysis steps</a:t>
            </a:r>
            <a:endParaRPr lang="en-US" sz="2200"/>
          </a:p>
        </p:txBody>
      </p:sp>
      <p:sp>
        <p:nvSpPr>
          <p:cNvPr id="170" name="TextBox 169"/>
          <p:cNvSpPr txBox="1"/>
          <p:nvPr/>
        </p:nvSpPr>
        <p:spPr>
          <a:xfrm>
            <a:off x="6840204" y="6696900"/>
            <a:ext cx="3282537" cy="1107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Policy and organizational decision-making analysis</a:t>
            </a:r>
            <a:endParaRPr lang="en-US" sz="2200"/>
          </a:p>
        </p:txBody>
      </p:sp>
      <p:sp>
        <p:nvSpPr>
          <p:cNvPr id="171" name="TextBox 170"/>
          <p:cNvSpPr txBox="1"/>
          <p:nvPr/>
        </p:nvSpPr>
        <p:spPr>
          <a:xfrm>
            <a:off x="10237933" y="6696900"/>
            <a:ext cx="2654464" cy="110799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/>
              <a:t>Recommendations for engaging stakeholders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021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xmlns="" id="{53A07078-D28B-9C41-9A01-EDD3275F4FA0}"/>
              </a:ext>
            </a:extLst>
          </p:cNvPr>
          <p:cNvSpPr txBox="1">
            <a:spLocks/>
          </p:cNvSpPr>
          <p:nvPr/>
        </p:nvSpPr>
        <p:spPr>
          <a:xfrm>
            <a:off x="362922" y="5125157"/>
            <a:ext cx="11466156" cy="1645823"/>
          </a:xfrm>
          <a:prstGeom prst="rect">
            <a:avLst/>
          </a:prstGeom>
          <a:solidFill>
            <a:srgbClr val="FFFFFF">
              <a:alpha val="70000"/>
            </a:srgbClr>
          </a:solidFill>
          <a:ln w="6350" cap="flat" cmpd="sng" algn="ctr">
            <a:noFill/>
            <a:prstDash val="solid"/>
            <a:miter lim="800000"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dirty="0">
              <a:solidFill>
                <a:schemeClr val="tx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9914" y="87020"/>
            <a:ext cx="11313756" cy="2578719"/>
          </a:xfrm>
          <a:solidFill>
            <a:srgbClr val="FFFFFF">
              <a:alpha val="70000"/>
            </a:srgbClr>
          </a:soli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Decision Analysis and Forecasting for Agricultural Development</a:t>
            </a:r>
            <a:endParaRPr lang="en-US" sz="5400" dirty="0">
              <a:solidFill>
                <a:schemeClr val="tx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INRES_Logo.pdf">
            <a:extLst>
              <a:ext uri="{FF2B5EF4-FFF2-40B4-BE49-F238E27FC236}">
                <a16:creationId xmlns:a16="http://schemas.microsoft.com/office/drawing/2014/main" xmlns="" id="{3920C79E-323D-4544-A15E-C1CBE84CCA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908"/>
          <a:stretch/>
        </p:blipFill>
        <p:spPr>
          <a:xfrm>
            <a:off x="1620192" y="5768987"/>
            <a:ext cx="2438992" cy="738015"/>
          </a:xfrm>
          <a:prstGeom prst="rect">
            <a:avLst/>
          </a:prstGeom>
        </p:spPr>
      </p:pic>
      <p:pic>
        <p:nvPicPr>
          <p:cNvPr id="11" name="Picture 10" descr="INRES_Logo.pdf">
            <a:extLst>
              <a:ext uri="{FF2B5EF4-FFF2-40B4-BE49-F238E27FC236}">
                <a16:creationId xmlns:a16="http://schemas.microsoft.com/office/drawing/2014/main" xmlns="" id="{A55805BA-807F-BF4A-AAB3-0384D42A31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092"/>
          <a:stretch/>
        </p:blipFill>
        <p:spPr>
          <a:xfrm>
            <a:off x="475443" y="5606962"/>
            <a:ext cx="1712153" cy="1047483"/>
          </a:xfrm>
          <a:prstGeom prst="rect">
            <a:avLst/>
          </a:prstGeom>
        </p:spPr>
      </p:pic>
      <p:pic>
        <p:nvPicPr>
          <p:cNvPr id="12" name="Picture 11" descr="Uni_Bonn_Picture.pdf">
            <a:extLst>
              <a:ext uri="{FF2B5EF4-FFF2-40B4-BE49-F238E27FC236}">
                <a16:creationId xmlns:a16="http://schemas.microsoft.com/office/drawing/2014/main" xmlns="" id="{18BE6B3D-8930-1642-8035-BDC55F38A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027" y="5571416"/>
            <a:ext cx="2429810" cy="9421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96465" y="3355399"/>
            <a:ext cx="8845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Stakeholder </a:t>
            </a:r>
            <a:r>
              <a:rPr lang="en-US" sz="2400" b="1" smtClean="0"/>
              <a:t>Management</a:t>
            </a:r>
            <a:endParaRPr lang="en-US" sz="2400" b="1"/>
          </a:p>
        </p:txBody>
      </p:sp>
      <p:sp>
        <p:nvSpPr>
          <p:cNvPr id="3" name="Rectangle 2"/>
          <p:cNvSpPr/>
          <p:nvPr/>
        </p:nvSpPr>
        <p:spPr>
          <a:xfrm>
            <a:off x="6263938" y="3838926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Thi Thu Giang Luu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10</a:t>
            </a:fld>
            <a:endParaRPr lang="en-US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7"/>
    </mc:Choice>
    <mc:Fallback xmlns="">
      <p:transition spd="slow" advTm="11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BAFDF0F-A3F1-5149-A72A-5B4D4F86640C}"/>
              </a:ext>
            </a:extLst>
          </p:cNvPr>
          <p:cNvSpPr txBox="1">
            <a:spLocks/>
          </p:cNvSpPr>
          <p:nvPr/>
        </p:nvSpPr>
        <p:spPr>
          <a:xfrm>
            <a:off x="79022" y="5833064"/>
            <a:ext cx="12112978" cy="1024936"/>
          </a:xfrm>
          <a:prstGeom prst="rect">
            <a:avLst/>
          </a:prstGeom>
          <a:solidFill>
            <a:srgbClr val="FFFFFF">
              <a:alpha val="70000"/>
            </a:srgbClr>
          </a:solidFill>
          <a:ln w="6350" cap="flat" cmpd="sng" algn="ctr">
            <a:noFill/>
            <a:prstDash val="solid"/>
            <a:miter lim="800000"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dirty="0">
              <a:solidFill>
                <a:schemeClr val="tx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41E77D-C80B-3244-9CC2-F84AB4AF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2059"/>
            <a:ext cx="10515600" cy="1325563"/>
          </a:xfrm>
        </p:spPr>
        <p:txBody>
          <a:bodyPr/>
          <a:lstStyle/>
          <a:p>
            <a:r>
              <a:rPr lang="en-US" smtClean="0"/>
              <a:t>What is </a:t>
            </a:r>
            <a:r>
              <a:rPr lang="en-US" smtClean="0">
                <a:hlinkClick r:id="rId6" tooltip="To the site"/>
              </a:rPr>
              <a:t>stakeholder management</a:t>
            </a:r>
            <a:r>
              <a:rPr lang="en-US" smtClean="0"/>
              <a:t>? </a:t>
            </a:r>
            <a:br>
              <a:rPr lang="en-US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1687554"/>
            <a:ext cx="3985997" cy="29854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smtClean="0"/>
              <a:t>The </a:t>
            </a:r>
            <a:r>
              <a:rPr lang="en-US" sz="2400"/>
              <a:t>process of </a:t>
            </a:r>
            <a:r>
              <a:rPr lang="en-US" sz="2400" b="1" smtClean="0">
                <a:solidFill>
                  <a:schemeClr val="accent2"/>
                </a:solidFill>
              </a:rPr>
              <a:t>(systematic) </a:t>
            </a:r>
            <a:r>
              <a:rPr lang="en-US" sz="2400" smtClean="0"/>
              <a:t>identification</a:t>
            </a:r>
            <a:r>
              <a:rPr lang="en-US" sz="2400"/>
              <a:t>, analysis, </a:t>
            </a:r>
            <a:r>
              <a:rPr lang="en-US" sz="2400" smtClean="0"/>
              <a:t>planning, engaging </a:t>
            </a:r>
            <a:r>
              <a:rPr lang="en-US" sz="2400"/>
              <a:t>and all other kinds of activities in terms of managing stakeholders</a:t>
            </a:r>
            <a:r>
              <a:rPr lang="en-US" sz="2400" smtClean="0"/>
              <a:t>.</a:t>
            </a:r>
          </a:p>
          <a:p>
            <a:r>
              <a:rPr lang="en-US" smtClean="0"/>
              <a:t>-Jing et al. and Stakeholdermap-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65" y="1116483"/>
            <a:ext cx="4610748" cy="445493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8623" y="6346732"/>
            <a:ext cx="4887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Jing et al., 2011 . https://www.tandfonline.com/doi/abs/10.1080/01446193.2010.521759</a:t>
            </a:r>
          </a:p>
          <a:p>
            <a:r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://www.stakeholdermap.com/stakeholder-management.html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1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16"/>
    </mc:Choice>
    <mc:Fallback xmlns="">
      <p:transition spd="slow" advTm="86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2776" y="288149"/>
            <a:ext cx="1272322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Why stakeholder management </a:t>
            </a:r>
            <a:r>
              <a:rPr lang="en-US" sz="4000" b="1" smtClean="0"/>
              <a:t/>
            </a:r>
            <a:br>
              <a:rPr lang="en-US" sz="4000" b="1" smtClean="0"/>
            </a:br>
            <a:r>
              <a:rPr lang="en-US" sz="4000" b="1" smtClean="0"/>
              <a:t>in </a:t>
            </a:r>
            <a:r>
              <a:rPr lang="en-US" sz="4000" b="1"/>
              <a:t>decision analysis?</a:t>
            </a:r>
            <a:endParaRPr lang="en-US" sz="400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883938" y="2892964"/>
          <a:ext cx="3464736" cy="263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9304" y="6294938"/>
            <a:ext cx="2743200" cy="365125"/>
          </a:xfrm>
        </p:spPr>
        <p:txBody>
          <a:bodyPr/>
          <a:lstStyle/>
          <a:p>
            <a:fld id="{3DEF2EAA-8C5B-BF4C-9D54-8ED4BC053077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53529" y="6218244"/>
            <a:ext cx="1048091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>
                <a:solidFill>
                  <a:schemeClr val="bg1">
                    <a:lumMod val="75000"/>
                  </a:schemeClr>
                </a:solidFill>
                <a:hlinkClick r:id="rId10"/>
              </a:rPr>
              <a:t>https://www.kepner-tregoe.com/blog/decisions-managing-the-stakeholders</a:t>
            </a:r>
            <a:r>
              <a:rPr lang="en-US" sz="700" smtClean="0">
                <a:solidFill>
                  <a:schemeClr val="bg1">
                    <a:lumMod val="75000"/>
                  </a:schemeClr>
                </a:solidFill>
                <a:hlinkClick r:id="rId10"/>
              </a:rPr>
              <a:t>/</a:t>
            </a:r>
            <a:endParaRPr lang="en-US" sz="70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700">
                <a:solidFill>
                  <a:schemeClr val="bg1">
                    <a:lumMod val="50000"/>
                  </a:schemeClr>
                </a:solidFill>
              </a:rPr>
              <a:t>https://www.dw.com/en/why-are-indias-farmers-protesting/a-56480047</a:t>
            </a:r>
          </a:p>
          <a:p>
            <a:r>
              <a:rPr lang="en-US" sz="700" smtClean="0">
                <a:solidFill>
                  <a:schemeClr val="bg1">
                    <a:lumMod val="75000"/>
                  </a:schemeClr>
                </a:solidFill>
                <a:hlinkClick r:id="rId11"/>
              </a:rPr>
              <a:t>https</a:t>
            </a:r>
            <a:r>
              <a:rPr lang="en-US" sz="700">
                <a:solidFill>
                  <a:schemeClr val="bg1">
                    <a:lumMod val="75000"/>
                  </a:schemeClr>
                </a:solidFill>
                <a:hlinkClick r:id="rId11"/>
              </a:rPr>
              <a:t>://www.romanpichler.com/blog/stakeholder-engagement-analysis-power-interest-grid</a:t>
            </a:r>
            <a:r>
              <a:rPr lang="en-US" sz="700" smtClean="0">
                <a:solidFill>
                  <a:schemeClr val="bg1">
                    <a:lumMod val="75000"/>
                  </a:schemeClr>
                </a:solidFill>
                <a:hlinkClick r:id="rId11"/>
              </a:rPr>
              <a:t>/</a:t>
            </a:r>
            <a:endParaRPr lang="en-US" sz="70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700">
                <a:solidFill>
                  <a:schemeClr val="bg1">
                    <a:lumMod val="75000"/>
                  </a:schemeClr>
                </a:solidFill>
                <a:hlinkClick r:id="rId12"/>
              </a:rPr>
              <a:t>https://www.researchgate.net/publication/228598959_Stakeholder_Categorisation_in_Participatory_Integrated_Assessment_Processes</a:t>
            </a:r>
            <a:endParaRPr lang="en-US" sz="700">
              <a:solidFill>
                <a:schemeClr val="bg1">
                  <a:lumMod val="75000"/>
                </a:schemeClr>
              </a:solidFill>
            </a:endParaRPr>
          </a:p>
          <a:p>
            <a:endParaRPr lang="en-US" sz="7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651" y="2892964"/>
            <a:ext cx="4682841" cy="26357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65042" y="1902360"/>
            <a:ext cx="2902528" cy="743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Affecting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9705" y="1902361"/>
            <a:ext cx="2902528" cy="743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Affected</a:t>
            </a:r>
            <a:endParaRPr lang="en-US" sz="3600">
              <a:solidFill>
                <a:schemeClr val="tx1"/>
              </a:solidFill>
            </a:endParaRPr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13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7"/>
    </mc:Choice>
    <mc:Fallback xmlns="">
      <p:transition spd="slow" advTm="24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/>
      <p:bldGraphic spid="5" grpId="0">
        <p:bldAsOne/>
      </p:bldGraphic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60069" y="2079043"/>
            <a:ext cx="8534400" cy="30469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smtClean="0"/>
              <a:t>Stakeholder </a:t>
            </a:r>
            <a:r>
              <a:rPr lang="en-US" sz="3200" smtClean="0">
                <a:solidFill>
                  <a:srgbClr val="FFC000"/>
                </a:solidFill>
              </a:rPr>
              <a:t>Identification</a:t>
            </a:r>
          </a:p>
          <a:p>
            <a:pPr>
              <a:buFont typeface="+mj-lt"/>
              <a:buAutoNum type="arabicPeriod"/>
            </a:pPr>
            <a:r>
              <a:rPr lang="en-US" sz="3200" smtClean="0"/>
              <a:t>Stakeholder </a:t>
            </a:r>
            <a:r>
              <a:rPr lang="en-US" sz="3200" smtClean="0">
                <a:solidFill>
                  <a:srgbClr val="FFC000"/>
                </a:solidFill>
              </a:rPr>
              <a:t>Categorization</a:t>
            </a:r>
            <a:r>
              <a:rPr lang="en-US" sz="3200" smtClean="0"/>
              <a:t> and Analysis </a:t>
            </a:r>
          </a:p>
          <a:p>
            <a:pPr lvl="1"/>
            <a:r>
              <a:rPr lang="en-US" sz="3200" smtClean="0"/>
              <a:t>2.1. Identifying experts</a:t>
            </a:r>
          </a:p>
          <a:p>
            <a:pPr lvl="1"/>
            <a:r>
              <a:rPr lang="en-US" sz="3200" smtClean="0"/>
              <a:t>2.2. Interest and power analysis</a:t>
            </a:r>
          </a:p>
          <a:p>
            <a:pPr>
              <a:buFont typeface="+mj-lt"/>
              <a:buAutoNum type="arabicPeriod"/>
            </a:pPr>
            <a:r>
              <a:rPr lang="en-US" sz="3200" smtClean="0"/>
              <a:t>Stakeholder </a:t>
            </a:r>
            <a:r>
              <a:rPr lang="en-US" sz="3200" smtClean="0">
                <a:solidFill>
                  <a:srgbClr val="FFC000"/>
                </a:solidFill>
              </a:rPr>
              <a:t>Planning</a:t>
            </a:r>
          </a:p>
          <a:p>
            <a:pPr>
              <a:buFont typeface="+mj-lt"/>
              <a:buAutoNum type="arabicPeriod"/>
            </a:pPr>
            <a:r>
              <a:rPr lang="en-US" sz="3200" smtClean="0"/>
              <a:t>Stakeholder </a:t>
            </a:r>
            <a:r>
              <a:rPr lang="en-US" sz="3200" smtClean="0">
                <a:solidFill>
                  <a:srgbClr val="FFC000"/>
                </a:solidFill>
              </a:rPr>
              <a:t>Engagement</a:t>
            </a:r>
            <a:endParaRPr lang="en-US" sz="3200">
              <a:solidFill>
                <a:srgbClr val="FFC000"/>
              </a:solidFill>
              <a:effectLst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Stakeholder Management Process in</a:t>
            </a:r>
          </a:p>
          <a:p>
            <a:pPr algn="ctr"/>
            <a:r>
              <a:rPr lang="en-US" b="1" smtClean="0"/>
              <a:t>decision analysis</a:t>
            </a:r>
            <a:br>
              <a:rPr lang="en-US" b="1" smtClean="0"/>
            </a:b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13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15526" y="6473269"/>
            <a:ext cx="6476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75000"/>
                  </a:schemeClr>
                </a:solidFill>
                <a:hlinkClick r:id="rId5"/>
              </a:rPr>
              <a:t>https://</a:t>
            </a:r>
            <a:r>
              <a:rPr lang="en-US" sz="80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www.researchgate.net/publication/228598959_Stakeholder_Categorisation_in_Participatory_Integrated_Assessment_Processes</a:t>
            </a:r>
            <a:endParaRPr lang="en-US" sz="80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https://www.stakeholdermap.com/stakeholder-management.html</a:t>
            </a:r>
          </a:p>
          <a:p>
            <a:endParaRPr lang="en-US" sz="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578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30"/>
    </mc:Choice>
    <mc:Fallback xmlns="">
      <p:transition spd="slow" advTm="34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73357" y="2022399"/>
            <a:ext cx="8534400" cy="30469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smtClean="0"/>
              <a:t>Stakeholder </a:t>
            </a:r>
            <a:r>
              <a:rPr lang="en-US" sz="3200" smtClean="0">
                <a:solidFill>
                  <a:srgbClr val="FFC000"/>
                </a:solidFill>
              </a:rPr>
              <a:t>Identification</a:t>
            </a:r>
          </a:p>
          <a:p>
            <a:pPr>
              <a:buFont typeface="+mj-lt"/>
              <a:buAutoNum type="arabicPeriod"/>
            </a:pPr>
            <a:r>
              <a:rPr lang="en-US" sz="3200" smtClean="0"/>
              <a:t>Stakeholder </a:t>
            </a:r>
            <a:r>
              <a:rPr lang="en-US" sz="3200" smtClean="0">
                <a:solidFill>
                  <a:srgbClr val="FFC000"/>
                </a:solidFill>
              </a:rPr>
              <a:t>Categorization</a:t>
            </a:r>
            <a:r>
              <a:rPr lang="en-US" sz="3200" smtClean="0"/>
              <a:t> and Analysis </a:t>
            </a:r>
          </a:p>
          <a:p>
            <a:pPr lvl="1"/>
            <a:r>
              <a:rPr lang="en-US" sz="3200" smtClean="0"/>
              <a:t>2.1. Identifying experts</a:t>
            </a:r>
          </a:p>
          <a:p>
            <a:pPr lvl="1"/>
            <a:r>
              <a:rPr lang="en-US" sz="3200" smtClean="0"/>
              <a:t>2.2. Interest and power analysis</a:t>
            </a:r>
          </a:p>
          <a:p>
            <a:pPr>
              <a:buFont typeface="+mj-lt"/>
              <a:buAutoNum type="arabicPeriod"/>
            </a:pPr>
            <a:r>
              <a:rPr lang="en-US" sz="3200" smtClean="0"/>
              <a:t>Stakeholder </a:t>
            </a:r>
            <a:r>
              <a:rPr lang="en-US" sz="3200" smtClean="0">
                <a:solidFill>
                  <a:srgbClr val="FFC000"/>
                </a:solidFill>
              </a:rPr>
              <a:t>Planning</a:t>
            </a:r>
          </a:p>
          <a:p>
            <a:pPr>
              <a:buFont typeface="+mj-lt"/>
              <a:buAutoNum type="arabicPeriod"/>
            </a:pPr>
            <a:r>
              <a:rPr lang="en-US" sz="3200" smtClean="0"/>
              <a:t>Stakeholder </a:t>
            </a:r>
            <a:r>
              <a:rPr lang="en-US" sz="3200" smtClean="0">
                <a:solidFill>
                  <a:srgbClr val="FFC000"/>
                </a:solidFill>
              </a:rPr>
              <a:t>Engagement</a:t>
            </a:r>
            <a:endParaRPr lang="en-US" sz="3200">
              <a:solidFill>
                <a:srgbClr val="FFC000"/>
              </a:solidFill>
              <a:effectLst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Stakeholder Management Process</a:t>
            </a:r>
            <a:br>
              <a:rPr lang="en-US" b="1" smtClean="0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56668" y="6490642"/>
            <a:ext cx="6476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75000"/>
                  </a:schemeClr>
                </a:solidFill>
                <a:hlinkClick r:id="rId5"/>
              </a:rPr>
              <a:t>https://</a:t>
            </a:r>
            <a:r>
              <a:rPr lang="en-US" sz="80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www.researchgate.net/publication/228598959_Stakeholder_Categorisation_in_Participatory_Integrated_Assessment_Processes</a:t>
            </a:r>
            <a:endParaRPr lang="en-US" sz="80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https://www.stakeholdermap.com/stakeholder-management.html</a:t>
            </a:r>
          </a:p>
          <a:p>
            <a:endParaRPr lang="en-US" sz="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23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2"/>
    </mc:Choice>
    <mc:Fallback xmlns="">
      <p:transition spd="slow" advTm="7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6760" y="945441"/>
            <a:ext cx="4082546" cy="193899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smtClean="0"/>
              <a:t>“</a:t>
            </a:r>
            <a:r>
              <a:rPr lang="en-US" sz="2400" smtClean="0">
                <a:solidFill>
                  <a:schemeClr val="accent2"/>
                </a:solidFill>
              </a:rPr>
              <a:t>Any </a:t>
            </a:r>
            <a:r>
              <a:rPr lang="en-US" sz="2400">
                <a:solidFill>
                  <a:schemeClr val="accent2"/>
                </a:solidFill>
              </a:rPr>
              <a:t>group</a:t>
            </a:r>
            <a:r>
              <a:rPr lang="en-US" sz="2400"/>
              <a:t> or </a:t>
            </a:r>
            <a:r>
              <a:rPr lang="en-US" sz="2400">
                <a:solidFill>
                  <a:schemeClr val="accent2"/>
                </a:solidFill>
              </a:rPr>
              <a:t>individual</a:t>
            </a:r>
            <a:r>
              <a:rPr lang="en-US" sz="2400"/>
              <a:t> who can </a:t>
            </a:r>
            <a:r>
              <a:rPr lang="en-US" sz="2400">
                <a:solidFill>
                  <a:schemeClr val="accent2"/>
                </a:solidFill>
              </a:rPr>
              <a:t>affect</a:t>
            </a:r>
            <a:r>
              <a:rPr lang="en-US" sz="2400"/>
              <a:t> or is </a:t>
            </a:r>
            <a:r>
              <a:rPr lang="en-US" sz="2400">
                <a:solidFill>
                  <a:schemeClr val="accent2"/>
                </a:solidFill>
              </a:rPr>
              <a:t>affected</a:t>
            </a:r>
            <a:r>
              <a:rPr lang="en-US" sz="2400"/>
              <a:t> by the achievement of the organization's </a:t>
            </a:r>
            <a:r>
              <a:rPr lang="en-US" sz="2400" smtClean="0"/>
              <a:t>objectives”. (Freeman, 1984)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989349" y="-324856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Step 1: Stakeholder Identification</a:t>
            </a:r>
            <a:endParaRPr lang="en-US" b="1"/>
          </a:p>
        </p:txBody>
      </p:sp>
      <p:sp>
        <p:nvSpPr>
          <p:cNvPr id="7" name="Rectangle 6"/>
          <p:cNvSpPr/>
          <p:nvPr/>
        </p:nvSpPr>
        <p:spPr>
          <a:xfrm>
            <a:off x="-62336" y="6154050"/>
            <a:ext cx="96334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>
                <a:solidFill>
                  <a:schemeClr val="bg1">
                    <a:lumMod val="50000"/>
                  </a:schemeClr>
                </a:solidFill>
                <a:hlinkClick r:id="rId6"/>
              </a:rPr>
              <a:t>https://</a:t>
            </a:r>
            <a:r>
              <a:rPr lang="en-US" sz="600" smtClean="0">
                <a:solidFill>
                  <a:schemeClr val="bg1">
                    <a:lumMod val="50000"/>
                  </a:schemeClr>
                </a:solidFill>
                <a:hlinkClick r:id="rId6"/>
              </a:rPr>
              <a:t>www.cambridge.org/core/books/strategic-management/E3CC2E2CE01497062D7603B7A8B9337F</a:t>
            </a:r>
            <a:endParaRPr lang="en-US" sz="6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600">
                <a:solidFill>
                  <a:schemeClr val="bg1">
                    <a:lumMod val="50000"/>
                  </a:schemeClr>
                </a:solidFill>
                <a:hlinkClick r:id="rId7"/>
              </a:rPr>
              <a:t>https://</a:t>
            </a:r>
            <a:r>
              <a:rPr lang="en-US" sz="600" smtClean="0">
                <a:solidFill>
                  <a:schemeClr val="bg1">
                    <a:lumMod val="50000"/>
                  </a:schemeClr>
                </a:solidFill>
                <a:hlinkClick r:id="rId7"/>
              </a:rPr>
              <a:t>www.researchgate.net/publication/242340540_Project_relationship_management_and_the_Stakeholder_CircleTM</a:t>
            </a:r>
            <a:endParaRPr lang="en-US" sz="6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600">
                <a:solidFill>
                  <a:schemeClr val="bg1">
                    <a:lumMod val="50000"/>
                  </a:schemeClr>
                </a:solidFill>
                <a:hlinkClick r:id="rId8"/>
              </a:rPr>
              <a:t>https://</a:t>
            </a:r>
            <a:r>
              <a:rPr lang="en-US" sz="600" smtClean="0">
                <a:solidFill>
                  <a:schemeClr val="bg1">
                    <a:lumMod val="50000"/>
                  </a:schemeClr>
                </a:solidFill>
                <a:hlinkClick r:id="rId8"/>
              </a:rPr>
              <a:t>www.jstor.org/stable/25072639</a:t>
            </a:r>
            <a:endParaRPr lang="en-US" sz="6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600" smtClean="0">
                <a:solidFill>
                  <a:schemeClr val="bg1">
                    <a:lumMod val="50000"/>
                  </a:schemeClr>
                </a:solidFill>
              </a:rPr>
              <a:t>Stakeholder 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</a:rPr>
              <a:t>| Definition - What is a stakeholder? 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hlinkClick r:id="rId9"/>
              </a:rPr>
              <a:t>https://</a:t>
            </a:r>
            <a:r>
              <a:rPr lang="en-US" sz="600" smtClean="0">
                <a:solidFill>
                  <a:schemeClr val="bg1">
                    <a:lumMod val="50000"/>
                  </a:schemeClr>
                </a:solidFill>
                <a:hlinkClick r:id="rId9"/>
              </a:rPr>
              <a:t>www.stakeholdermap.com/stakeholder-definition.html</a:t>
            </a:r>
            <a:endParaRPr lang="en-US" sz="6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600">
                <a:solidFill>
                  <a:schemeClr val="bg1">
                    <a:lumMod val="50000"/>
                  </a:schemeClr>
                </a:solidFill>
                <a:hlinkClick r:id="rId10"/>
              </a:rPr>
              <a:t>https://www.subpng.com/png-84unkb</a:t>
            </a:r>
            <a:r>
              <a:rPr lang="en-US" sz="600" smtClean="0">
                <a:solidFill>
                  <a:schemeClr val="bg1">
                    <a:lumMod val="50000"/>
                  </a:schemeClr>
                </a:solidFill>
                <a:hlinkClick r:id="rId10"/>
              </a:rPr>
              <a:t>/</a:t>
            </a:r>
            <a:endParaRPr lang="en-US" sz="6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6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600" smtClean="0">
                <a:solidFill>
                  <a:schemeClr val="bg1">
                    <a:lumMod val="50000"/>
                  </a:schemeClr>
                </a:solidFill>
              </a:rPr>
              <a:t>www.stakeholdermap.com/stakeholder-management.html</a:t>
            </a:r>
          </a:p>
          <a:p>
            <a:r>
              <a:rPr lang="en-US" sz="600">
                <a:solidFill>
                  <a:schemeClr val="bg1">
                    <a:lumMod val="50000"/>
                  </a:schemeClr>
                </a:solidFill>
              </a:rPr>
              <a:t>https://www.dreamstime.com/photos-images/criteria-word.html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154050"/>
            <a:ext cx="2743200" cy="365125"/>
          </a:xfrm>
        </p:spPr>
        <p:txBody>
          <a:bodyPr/>
          <a:lstStyle/>
          <a:p>
            <a:fld id="{3DEF2EAA-8C5B-BF4C-9D54-8ED4BC053077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15530" y="4869627"/>
            <a:ext cx="4448714" cy="156966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/>
              <a:t>A</a:t>
            </a:r>
            <a:r>
              <a:rPr lang="en-US" sz="2400" smtClean="0"/>
              <a:t>ny </a:t>
            </a:r>
            <a:r>
              <a:rPr lang="en-US" sz="2400">
                <a:solidFill>
                  <a:schemeClr val="accent2"/>
                </a:solidFill>
              </a:rPr>
              <a:t>individual </a:t>
            </a:r>
            <a:r>
              <a:rPr lang="en-US" sz="2400"/>
              <a:t>or </a:t>
            </a:r>
            <a:r>
              <a:rPr lang="en-US" sz="2400">
                <a:solidFill>
                  <a:schemeClr val="accent2"/>
                </a:solidFill>
              </a:rPr>
              <a:t>group</a:t>
            </a:r>
            <a:r>
              <a:rPr lang="en-US" sz="2400"/>
              <a:t> who has an </a:t>
            </a:r>
            <a:r>
              <a:rPr lang="en-US" sz="2400">
                <a:solidFill>
                  <a:schemeClr val="accent2"/>
                </a:solidFill>
              </a:rPr>
              <a:t>interest</a:t>
            </a:r>
            <a:r>
              <a:rPr lang="en-US" sz="2400"/>
              <a:t> in the project </a:t>
            </a:r>
            <a:r>
              <a:rPr lang="en-US" sz="2400" smtClean="0"/>
              <a:t>or is </a:t>
            </a:r>
            <a:r>
              <a:rPr lang="en-US" sz="2400">
                <a:solidFill>
                  <a:schemeClr val="accent2"/>
                </a:solidFill>
              </a:rPr>
              <a:t>impacted</a:t>
            </a:r>
            <a:r>
              <a:rPr lang="en-US" sz="2400"/>
              <a:t> </a:t>
            </a:r>
            <a:r>
              <a:rPr lang="en-US" sz="2400" smtClean="0"/>
              <a:t>by the project </a:t>
            </a:r>
          </a:p>
          <a:p>
            <a:r>
              <a:rPr lang="en-US" sz="2400" smtClean="0"/>
              <a:t>(Bourne</a:t>
            </a:r>
            <a:r>
              <a:rPr lang="en-US" sz="2400"/>
              <a:t>, 2005).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1479" y="2999867"/>
            <a:ext cx="4065621" cy="175432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smtClean="0">
                <a:solidFill>
                  <a:schemeClr val="accent2"/>
                </a:solidFill>
              </a:rPr>
              <a:t>Any</a:t>
            </a:r>
            <a:r>
              <a:rPr lang="en-US" sz="2400" smtClean="0"/>
              <a:t> naturally occurring </a:t>
            </a:r>
            <a:r>
              <a:rPr lang="en-US" sz="2400" smtClean="0">
                <a:solidFill>
                  <a:schemeClr val="accent2"/>
                </a:solidFill>
              </a:rPr>
              <a:t>entity</a:t>
            </a:r>
            <a:r>
              <a:rPr lang="en-US" sz="2400"/>
              <a:t> that is affected by </a:t>
            </a:r>
            <a:r>
              <a:rPr lang="en-US" sz="2400" smtClean="0"/>
              <a:t>organizational </a:t>
            </a:r>
            <a:r>
              <a:rPr lang="en-US" sz="2400"/>
              <a:t>performance.</a:t>
            </a:r>
            <a:endParaRPr lang="en-US" smtClean="0"/>
          </a:p>
          <a:p>
            <a:endParaRPr lang="en-US" sz="1200" smtClean="0"/>
          </a:p>
          <a:p>
            <a:r>
              <a:rPr lang="en-US" sz="2400" smtClean="0"/>
              <a:t>(Starik, 1995)</a:t>
            </a:r>
            <a:endParaRPr lang="en-US" sz="240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561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22"/>
    </mc:Choice>
    <mc:Fallback xmlns="">
      <p:transition spd="slow" advTm="116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4" grpId="0" animBg="1"/>
      <p:bldP spid="5" grpId="0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989349" y="-324856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Step 1: Stakeholder Identification</a:t>
            </a:r>
            <a:endParaRPr lang="en-US" b="1"/>
          </a:p>
        </p:txBody>
      </p:sp>
      <p:sp>
        <p:nvSpPr>
          <p:cNvPr id="6" name="Rectangle 5"/>
          <p:cNvSpPr/>
          <p:nvPr/>
        </p:nvSpPr>
        <p:spPr>
          <a:xfrm>
            <a:off x="4582215" y="1237654"/>
            <a:ext cx="6096000" cy="39703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Male, female or other gender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Senior </a:t>
            </a:r>
            <a:r>
              <a:rPr lang="en-US" sz="2800"/>
              <a:t>or junior levels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Individuals or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Rich or poor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Powerful or weak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Saboteurs or champions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Activists or </a:t>
            </a:r>
            <a:r>
              <a:rPr lang="en-US" sz="2800" smtClean="0"/>
              <a:t>advocates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Internal </a:t>
            </a:r>
            <a:r>
              <a:rPr lang="en-US" sz="2800"/>
              <a:t>or </a:t>
            </a:r>
            <a:r>
              <a:rPr lang="en-US" sz="2800" smtClean="0"/>
              <a:t>external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mtClean="0"/>
          </a:p>
        </p:txBody>
      </p:sp>
      <p:sp>
        <p:nvSpPr>
          <p:cNvPr id="7" name="Rectangle 6"/>
          <p:cNvSpPr/>
          <p:nvPr/>
        </p:nvSpPr>
        <p:spPr>
          <a:xfrm>
            <a:off x="-75674" y="6530187"/>
            <a:ext cx="9633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https://www.stakeholdermap.com/stakeholder-definition.html</a:t>
            </a:r>
          </a:p>
          <a:p>
            <a:r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https://www.dreamstime.com/photos-images/criteria-word.html</a:t>
            </a:r>
            <a:endParaRPr 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154050"/>
            <a:ext cx="2743200" cy="365125"/>
          </a:xfrm>
        </p:spPr>
        <p:txBody>
          <a:bodyPr/>
          <a:lstStyle/>
          <a:p>
            <a:fld id="{3DEF2EAA-8C5B-BF4C-9D54-8ED4BC053077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54250" y="5364621"/>
            <a:ext cx="932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But!!! What if there are too many stakeholders?</a:t>
            </a:r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65153" t="43619" r="2783" b="29429"/>
          <a:stretch/>
        </p:blipFill>
        <p:spPr>
          <a:xfrm>
            <a:off x="7754969" y="5302911"/>
            <a:ext cx="2266181" cy="1269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6897" r="5602" b="6759"/>
          <a:stretch/>
        </p:blipFill>
        <p:spPr>
          <a:xfrm>
            <a:off x="10067172" y="5179294"/>
            <a:ext cx="1419350" cy="1425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9593" y="1206154"/>
            <a:ext cx="3322622" cy="4031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smtClean="0"/>
              <a:t>Any </a:t>
            </a:r>
            <a:r>
              <a:rPr lang="en-US" sz="2800" smtClean="0">
                <a:solidFill>
                  <a:schemeClr val="accent2"/>
                </a:solidFill>
              </a:rPr>
              <a:t>individual</a:t>
            </a:r>
            <a:r>
              <a:rPr lang="en-US" sz="2800" smtClean="0"/>
              <a:t> or </a:t>
            </a:r>
            <a:r>
              <a:rPr lang="en-US" sz="2800" smtClean="0">
                <a:solidFill>
                  <a:schemeClr val="accent2"/>
                </a:solidFill>
              </a:rPr>
              <a:t>group</a:t>
            </a:r>
            <a:r>
              <a:rPr lang="en-US" sz="2800" smtClean="0"/>
              <a:t> who has an </a:t>
            </a:r>
            <a:r>
              <a:rPr lang="en-US" sz="2800" smtClean="0">
                <a:solidFill>
                  <a:schemeClr val="accent2"/>
                </a:solidFill>
              </a:rPr>
              <a:t>interest</a:t>
            </a:r>
            <a:r>
              <a:rPr lang="en-US" sz="2800" smtClean="0"/>
              <a:t> in the a decision and/or who can </a:t>
            </a:r>
            <a:r>
              <a:rPr lang="en-US" sz="2800" smtClean="0">
                <a:solidFill>
                  <a:schemeClr val="accent2"/>
                </a:solidFill>
              </a:rPr>
              <a:t>affect</a:t>
            </a:r>
            <a:r>
              <a:rPr lang="en-US" sz="2800" smtClean="0"/>
              <a:t> or is </a:t>
            </a:r>
            <a:r>
              <a:rPr lang="en-US" sz="2800" smtClean="0">
                <a:solidFill>
                  <a:schemeClr val="accent2"/>
                </a:solidFill>
              </a:rPr>
              <a:t>affected</a:t>
            </a:r>
            <a:r>
              <a:rPr lang="en-US" sz="2800" smtClean="0"/>
              <a:t> by a decision</a:t>
            </a:r>
          </a:p>
          <a:p>
            <a:r>
              <a:rPr lang="en-US" sz="2000" smtClean="0"/>
              <a:t>- Based on-</a:t>
            </a:r>
          </a:p>
          <a:p>
            <a:r>
              <a:rPr lang="en-US" sz="1600"/>
              <a:t>(Freeman, </a:t>
            </a:r>
            <a:r>
              <a:rPr lang="en-US" sz="1600" smtClean="0"/>
              <a:t>1984, </a:t>
            </a:r>
            <a:r>
              <a:rPr lang="en-US" sz="1600"/>
              <a:t>Bourne, 2005</a:t>
            </a:r>
            <a:r>
              <a:rPr lang="en-US" sz="1600" smtClean="0"/>
              <a:t>)</a:t>
            </a:r>
            <a:endParaRPr lang="en-US" sz="1600"/>
          </a:p>
          <a:p>
            <a:endParaRPr lang="en-US" sz="1600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035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11"/>
    </mc:Choice>
    <mc:Fallback xmlns="">
      <p:transition spd="slow" advTm="12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" grpId="0"/>
      <p:bldP spid="6" grpId="0" animBg="1"/>
      <p:bldP spid="9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39737" y="1052489"/>
            <a:ext cx="2902528" cy="74325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Stakeholder identification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58348" y="2506217"/>
            <a:ext cx="1890086" cy="59574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Focus group discussion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639634" y="2495065"/>
            <a:ext cx="1523988" cy="59574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Snowball sampling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82191" y="2495254"/>
            <a:ext cx="2554502" cy="59574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Desk review</a:t>
            </a:r>
          </a:p>
        </p:txBody>
      </p: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203391" y="1795740"/>
            <a:ext cx="1087610" cy="710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8" idx="0"/>
          </p:cNvCxnSpPr>
          <p:nvPr/>
        </p:nvCxnSpPr>
        <p:spPr>
          <a:xfrm>
            <a:off x="6291001" y="1795740"/>
            <a:ext cx="4110627" cy="69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9" idx="0"/>
          </p:cNvCxnSpPr>
          <p:nvPr/>
        </p:nvCxnSpPr>
        <p:spPr>
          <a:xfrm flipH="1">
            <a:off x="2359442" y="1795740"/>
            <a:ext cx="3931559" cy="69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850629" y="3693564"/>
            <a:ext cx="1472970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Brain storming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379574" y="3101962"/>
            <a:ext cx="2" cy="1741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4379576" y="3991436"/>
            <a:ext cx="4710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79574" y="4843490"/>
            <a:ext cx="47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850629" y="4545617"/>
            <a:ext cx="1453237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Mind Mapping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530998" y="3369785"/>
            <a:ext cx="2065807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Previous </a:t>
            </a:r>
            <a:r>
              <a:rPr lang="en-US" sz="1600" smtClean="0">
                <a:solidFill>
                  <a:schemeClr val="tx1"/>
                </a:solidFill>
              </a:rPr>
              <a:t>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192002" y="3103338"/>
            <a:ext cx="2" cy="3432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9" idx="1"/>
          </p:cNvCxnSpPr>
          <p:nvPr/>
        </p:nvCxnSpPr>
        <p:spPr>
          <a:xfrm>
            <a:off x="1185862" y="3667657"/>
            <a:ext cx="3451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5" idx="1"/>
          </p:cNvCxnSpPr>
          <p:nvPr/>
        </p:nvCxnSpPr>
        <p:spPr>
          <a:xfrm flipV="1">
            <a:off x="1188432" y="4361729"/>
            <a:ext cx="342566" cy="5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530998" y="4767912"/>
            <a:ext cx="2059082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Project reports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endCxn id="23" idx="1"/>
          </p:cNvCxnSpPr>
          <p:nvPr/>
        </p:nvCxnSpPr>
        <p:spPr>
          <a:xfrm>
            <a:off x="1194747" y="5065784"/>
            <a:ext cx="3362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530998" y="4063856"/>
            <a:ext cx="2056018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Organizational charts </a:t>
            </a:r>
            <a:endParaRPr lang="en-US" sz="1600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endCxn id="27" idx="1"/>
          </p:cNvCxnSpPr>
          <p:nvPr/>
        </p:nvCxnSpPr>
        <p:spPr>
          <a:xfrm flipV="1">
            <a:off x="1173972" y="5773904"/>
            <a:ext cx="357026" cy="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530998" y="5476031"/>
            <a:ext cx="2043344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Advocacy plan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185862" y="6536061"/>
            <a:ext cx="3320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530998" y="6238189"/>
            <a:ext cx="2019915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Value chain analysis report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789882" y="2506218"/>
            <a:ext cx="1779999" cy="59574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Expert opinion</a:t>
            </a:r>
          </a:p>
        </p:txBody>
      </p:sp>
      <p:cxnSp>
        <p:nvCxnSpPr>
          <p:cNvPr id="31" name="Straight Arrow Connector 30"/>
          <p:cNvCxnSpPr>
            <a:stCxn id="5" idx="2"/>
            <a:endCxn id="30" idx="0"/>
          </p:cNvCxnSpPr>
          <p:nvPr/>
        </p:nvCxnSpPr>
        <p:spPr>
          <a:xfrm>
            <a:off x="6291001" y="1795740"/>
            <a:ext cx="1388881" cy="71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7308242" y="3667657"/>
            <a:ext cx="1694361" cy="15273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mtClean="0">
              <a:solidFill>
                <a:schemeClr val="tx1"/>
              </a:solidFill>
            </a:endParaRP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Questionaire</a:t>
            </a:r>
            <a:endParaRPr lang="en-US" sz="1600">
              <a:solidFill>
                <a:schemeClr val="tx1"/>
              </a:solidFill>
            </a:endParaRPr>
          </a:p>
          <a:p>
            <a:pPr algn="ctr"/>
            <a:r>
              <a:rPr lang="en-US" sz="1600" smtClean="0">
                <a:solidFill>
                  <a:schemeClr val="tx1"/>
                </a:solidFill>
              </a:rPr>
              <a:t>(project managers,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n</a:t>
            </a:r>
            <a:r>
              <a:rPr lang="en-US" sz="1600" smtClean="0">
                <a:solidFill>
                  <a:schemeClr val="tx1"/>
                </a:solidFill>
              </a:rPr>
              <a:t>etwork expert)</a:t>
            </a:r>
            <a:endParaRPr lang="en-US" sz="1600">
              <a:solidFill>
                <a:schemeClr val="tx1"/>
              </a:solidFill>
            </a:endParaRPr>
          </a:p>
          <a:p>
            <a:pPr algn="ctr"/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507223" y="1274823"/>
            <a:ext cx="2511726" cy="52091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2200">
                <a:solidFill>
                  <a:schemeClr val="bg1"/>
                </a:solidFill>
              </a:rPr>
              <a:t>Step</a:t>
            </a:r>
          </a:p>
        </p:txBody>
      </p:sp>
      <p:cxnSp>
        <p:nvCxnSpPr>
          <p:cNvPr id="53" name="Elbow Connector 52"/>
          <p:cNvCxnSpPr/>
          <p:nvPr/>
        </p:nvCxnSpPr>
        <p:spPr>
          <a:xfrm rot="16200000" flipH="1">
            <a:off x="6487729" y="3610827"/>
            <a:ext cx="1318224" cy="322801"/>
          </a:xfrm>
          <a:prstGeom prst="bentConnector3">
            <a:avLst>
              <a:gd name="adj1" fmla="val 997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-1507223" y="2495065"/>
            <a:ext cx="2554502" cy="59574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-1507223" y="3521627"/>
            <a:ext cx="2517964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Tools/techniques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48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63"/>
    </mc:Choice>
    <mc:Fallback xmlns="">
      <p:transition spd="slow" advTm="160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4" grpId="0" animBg="1"/>
      <p:bldP spid="18" grpId="0" animBg="1"/>
      <p:bldP spid="19" grpId="0" animBg="1"/>
      <p:bldP spid="23" grpId="0" animBg="1"/>
      <p:bldP spid="25" grpId="0" animBg="1"/>
      <p:bldP spid="27" grpId="0" animBg="1"/>
      <p:bldP spid="29" grpId="0" animBg="1"/>
      <p:bldP spid="30" grpId="0" animBg="1"/>
      <p:bldP spid="55" grpId="0" animBg="1"/>
      <p:bldP spid="2" grpId="0" animBg="1"/>
      <p:bldP spid="65" grpId="0" animBg="1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5314352" y="3813330"/>
            <a:ext cx="5900" cy="41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662414" y="3813330"/>
            <a:ext cx="11799" cy="1248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2"/>
          <p:cNvSpPr txBox="1">
            <a:spLocks/>
          </p:cNvSpPr>
          <p:nvPr/>
        </p:nvSpPr>
        <p:spPr>
          <a:xfrm>
            <a:off x="919907" y="11265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Step 2: Stakeholder Categorization and Analysis</a:t>
            </a:r>
            <a:endParaRPr lang="en-US" sz="3200" b="1"/>
          </a:p>
        </p:txBody>
      </p:sp>
      <p:sp>
        <p:nvSpPr>
          <p:cNvPr id="7" name="Rectangle 6"/>
          <p:cNvSpPr/>
          <p:nvPr/>
        </p:nvSpPr>
        <p:spPr>
          <a:xfrm>
            <a:off x="176308" y="6543584"/>
            <a:ext cx="96012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hlinkClick r:id="rId6"/>
              </a:rPr>
              <a:t>https</a:t>
            </a:r>
            <a:r>
              <a:rPr lang="en-US" sz="1000">
                <a:hlinkClick r:id="rId6"/>
              </a:rPr>
              <a:t>://www.researchgate.net/publication/228598959_Stakeholder_Categorisation_in_Participatory_Integrated_Assessment_Processes</a:t>
            </a:r>
            <a:endParaRPr lang="en-US" sz="1000"/>
          </a:p>
        </p:txBody>
      </p:sp>
      <p:sp>
        <p:nvSpPr>
          <p:cNvPr id="8" name="Rectangle 7"/>
          <p:cNvSpPr/>
          <p:nvPr/>
        </p:nvSpPr>
        <p:spPr>
          <a:xfrm>
            <a:off x="3199605" y="1736385"/>
            <a:ext cx="2902528" cy="74325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Stakeholder categorization</a:t>
            </a:r>
            <a:endParaRPr lang="en-US"/>
          </a:p>
        </p:txBody>
      </p:sp>
      <p:cxnSp>
        <p:nvCxnSpPr>
          <p:cNvPr id="10" name="Straight Arrow Connector 9"/>
          <p:cNvCxnSpPr>
            <a:stCxn id="8" idx="2"/>
            <a:endCxn id="12" idx="0"/>
          </p:cNvCxnSpPr>
          <p:nvPr/>
        </p:nvCxnSpPr>
        <p:spPr>
          <a:xfrm>
            <a:off x="4650869" y="2479636"/>
            <a:ext cx="1616203" cy="73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13" idx="0"/>
          </p:cNvCxnSpPr>
          <p:nvPr/>
        </p:nvCxnSpPr>
        <p:spPr>
          <a:xfrm flipH="1">
            <a:off x="3248013" y="2479636"/>
            <a:ext cx="1402856" cy="730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805982" y="3217585"/>
            <a:ext cx="2922180" cy="59574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Stakeholder led categorization</a:t>
            </a:r>
            <a:r>
              <a:rPr lang="en-US"/>
              <a:t>: Bottom-up</a:t>
            </a:r>
            <a:endParaRPr lang="en-US" smtClean="0"/>
          </a:p>
        </p:txBody>
      </p:sp>
      <p:sp>
        <p:nvSpPr>
          <p:cNvPr id="13" name="Rounded Rectangle 12"/>
          <p:cNvSpPr/>
          <p:nvPr/>
        </p:nvSpPr>
        <p:spPr>
          <a:xfrm>
            <a:off x="1776375" y="3210165"/>
            <a:ext cx="2943276" cy="59574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Analytical </a:t>
            </a:r>
            <a:r>
              <a:rPr lang="en-US" smtClean="0"/>
              <a:t>categorization: </a:t>
            </a:r>
            <a:r>
              <a:rPr lang="en-US"/>
              <a:t>Top-down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686747" y="4238566"/>
            <a:ext cx="2580325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Experience-availability -expertise anlysis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686747" y="5066086"/>
            <a:ext cx="2580325" cy="5957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Interest – Influence matrix</a:t>
            </a:r>
          </a:p>
        </p:txBody>
      </p:sp>
      <p:cxnSp>
        <p:nvCxnSpPr>
          <p:cNvPr id="25" name="Straight Connector 24"/>
          <p:cNvCxnSpPr>
            <a:stCxn id="13" idx="2"/>
          </p:cNvCxnSpPr>
          <p:nvPr/>
        </p:nvCxnSpPr>
        <p:spPr>
          <a:xfrm>
            <a:off x="3248013" y="3805910"/>
            <a:ext cx="0" cy="1558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3" idx="1"/>
          </p:cNvCxnSpPr>
          <p:nvPr/>
        </p:nvCxnSpPr>
        <p:spPr>
          <a:xfrm>
            <a:off x="3248013" y="5363958"/>
            <a:ext cx="4387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48013" y="4478250"/>
            <a:ext cx="4387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267071" y="4536437"/>
            <a:ext cx="4387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692945" y="4233213"/>
            <a:ext cx="1896604" cy="59574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Identify experts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254211" y="5361849"/>
            <a:ext cx="4387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685052" y="5062132"/>
            <a:ext cx="1896604" cy="59574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Engage stakeholders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>
          <a:xfrm>
            <a:off x="5058222" y="6249667"/>
            <a:ext cx="2743200" cy="365125"/>
          </a:xfrm>
        </p:spPr>
        <p:txBody>
          <a:bodyPr/>
          <a:lstStyle/>
          <a:p>
            <a:fld id="{3DEF2EAA-8C5B-BF4C-9D54-8ED4BC053077}" type="slidenum">
              <a:rPr lang="en-US" smtClean="0"/>
              <a:t>3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44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12"/>
    </mc:Choice>
    <mc:Fallback xmlns="">
      <p:transition spd="slow" advTm="72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8" grpId="0" animBg="1"/>
      <p:bldP spid="12" grpId="0" animBg="1"/>
      <p:bldP spid="13" grpId="0" animBg="1"/>
      <p:bldP spid="22" grpId="0" animBg="1"/>
      <p:bldP spid="23" grpId="0" animBg="1"/>
      <p:bldP spid="31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Straight Arrow Connector 245"/>
          <p:cNvCxnSpPr/>
          <p:nvPr/>
        </p:nvCxnSpPr>
        <p:spPr>
          <a:xfrm flipH="1">
            <a:off x="8711728" y="4230579"/>
            <a:ext cx="3198411" cy="764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H="1">
            <a:off x="8727853" y="3139265"/>
            <a:ext cx="3198411" cy="764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 flipH="1">
            <a:off x="8727853" y="2072955"/>
            <a:ext cx="3198411" cy="764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 flipH="1">
            <a:off x="8718380" y="1014689"/>
            <a:ext cx="3198411" cy="764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49545" y="173424"/>
            <a:ext cx="2877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/>
              <a:t>EXECUTIVE ORGANS</a:t>
            </a:r>
          </a:p>
          <a:p>
            <a:pPr algn="ctr"/>
            <a:r>
              <a:rPr lang="en-US" sz="1600" b="1" smtClean="0"/>
              <a:t>(execution)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11908449" y="173424"/>
            <a:ext cx="275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/>
              <a:t>ELECTED ORGANS</a:t>
            </a:r>
          </a:p>
          <a:p>
            <a:pPr algn="ctr"/>
            <a:r>
              <a:rPr lang="en-US" sz="1600" b="1" smtClean="0"/>
              <a:t>(legislatiton)</a:t>
            </a:r>
            <a:endParaRPr lang="en-US" sz="1600" b="1"/>
          </a:p>
        </p:txBody>
      </p:sp>
      <p:sp>
        <p:nvSpPr>
          <p:cNvPr id="7" name="TextBox 6"/>
          <p:cNvSpPr txBox="1"/>
          <p:nvPr/>
        </p:nvSpPr>
        <p:spPr>
          <a:xfrm>
            <a:off x="1408348" y="173424"/>
            <a:ext cx="2342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BUDGET SYSTEM</a:t>
            </a:r>
            <a:endParaRPr lang="en-US" sz="1600" b="1"/>
          </a:p>
        </p:txBody>
      </p:sp>
      <p:sp>
        <p:nvSpPr>
          <p:cNvPr id="8" name="TextBox 7"/>
          <p:cNvSpPr txBox="1"/>
          <p:nvPr/>
        </p:nvSpPr>
        <p:spPr>
          <a:xfrm>
            <a:off x="6049545" y="871396"/>
            <a:ext cx="2678308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Government of </a:t>
            </a:r>
          </a:p>
          <a:p>
            <a:pPr algn="ctr"/>
            <a:r>
              <a:rPr lang="en-US" smtClean="0"/>
              <a:t>Vietnam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49545" y="1934029"/>
            <a:ext cx="2678308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Provincial </a:t>
            </a:r>
          </a:p>
          <a:p>
            <a:pPr algn="ctr"/>
            <a:r>
              <a:rPr lang="en-US" smtClean="0"/>
              <a:t>People’ Committes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49545" y="2996608"/>
            <a:ext cx="2678308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District </a:t>
            </a:r>
          </a:p>
          <a:p>
            <a:pPr algn="ctr"/>
            <a:r>
              <a:rPr lang="en-US" smtClean="0"/>
              <a:t>People’ Committes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49545" y="4051752"/>
            <a:ext cx="2678308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Commune </a:t>
            </a:r>
          </a:p>
          <a:p>
            <a:pPr algn="ctr"/>
            <a:r>
              <a:rPr lang="en-US" smtClean="0"/>
              <a:t>People’ Committes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916790" y="871396"/>
            <a:ext cx="2678308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mtClean="0"/>
              <a:t>National Assembly</a:t>
            </a:r>
          </a:p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916790" y="1934029"/>
            <a:ext cx="2678308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mtClean="0"/>
              <a:t>Provincial </a:t>
            </a:r>
          </a:p>
          <a:p>
            <a:pPr algn="ctr"/>
            <a:r>
              <a:rPr lang="en-US" smtClean="0"/>
              <a:t>People’ Councils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916790" y="2996608"/>
            <a:ext cx="2678308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District </a:t>
            </a:r>
          </a:p>
          <a:p>
            <a:pPr algn="ctr"/>
            <a:r>
              <a:rPr lang="en-US" smtClean="0"/>
              <a:t>People’ Councils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916790" y="4051752"/>
            <a:ext cx="2678308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Commune </a:t>
            </a:r>
          </a:p>
          <a:p>
            <a:pPr algn="ctr"/>
            <a:r>
              <a:rPr lang="en-US" smtClean="0"/>
              <a:t>People’ Councils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48555" y="1014689"/>
            <a:ext cx="164985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Ministry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47572" y="2082242"/>
            <a:ext cx="164985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Departments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48555" y="3150274"/>
            <a:ext cx="164985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Divisions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48555" y="4061659"/>
            <a:ext cx="1649854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Commune units</a:t>
            </a:r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224154" y="876189"/>
            <a:ext cx="2439686" cy="3852489"/>
            <a:chOff x="996991" y="1005398"/>
            <a:chExt cx="2287967" cy="3687244"/>
          </a:xfrm>
        </p:grpSpPr>
        <p:sp>
          <p:nvSpPr>
            <p:cNvPr id="22" name="Rectangle 21"/>
            <p:cNvSpPr/>
            <p:nvPr/>
          </p:nvSpPr>
          <p:spPr>
            <a:xfrm>
              <a:off x="996991" y="1012179"/>
              <a:ext cx="2287967" cy="367529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539731" y="1012179"/>
              <a:ext cx="16222" cy="36804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2" idx="0"/>
              <a:endCxn id="22" idx="2"/>
            </p:cNvCxnSpPr>
            <p:nvPr/>
          </p:nvCxnSpPr>
          <p:spPr>
            <a:xfrm>
              <a:off x="2140975" y="1012179"/>
              <a:ext cx="0" cy="367529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703874" y="1005398"/>
              <a:ext cx="5900" cy="367529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 rot="16200000">
            <a:off x="592197" y="2377582"/>
            <a:ext cx="184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State budget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949999" y="3377483"/>
            <a:ext cx="236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Provincial budget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583889" y="3340023"/>
            <a:ext cx="236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District budget</a:t>
            </a:r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2680142" y="3821689"/>
            <a:ext cx="124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Commune budget</a:t>
            </a: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811533" y="884650"/>
            <a:ext cx="1852307" cy="834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2370892" y="813527"/>
            <a:ext cx="9616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Central </a:t>
            </a:r>
            <a:endParaRPr lang="en-US" sz="1600"/>
          </a:p>
          <a:p>
            <a:r>
              <a:rPr lang="en-US" sz="1600"/>
              <a:t>budget</a:t>
            </a:r>
          </a:p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440113" y="1725232"/>
            <a:ext cx="1219403" cy="9179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2393592" y="1919000"/>
            <a:ext cx="1177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Province</a:t>
            </a: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50513" y="2657682"/>
            <a:ext cx="601231" cy="8597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2752340" y="2796751"/>
            <a:ext cx="1177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District</a:t>
            </a:r>
            <a:endParaRPr lang="en-US"/>
          </a:p>
        </p:txBody>
      </p:sp>
      <p:cxnSp>
        <p:nvCxnSpPr>
          <p:cNvPr id="54" name="Straight Arrow Connector 53"/>
          <p:cNvCxnSpPr>
            <a:stCxn id="13" idx="2"/>
            <a:endCxn id="14" idx="0"/>
          </p:cNvCxnSpPr>
          <p:nvPr/>
        </p:nvCxnSpPr>
        <p:spPr>
          <a:xfrm>
            <a:off x="13255944" y="1517727"/>
            <a:ext cx="0" cy="41630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4" idx="2"/>
          </p:cNvCxnSpPr>
          <p:nvPr/>
        </p:nvCxnSpPr>
        <p:spPr>
          <a:xfrm>
            <a:off x="13255944" y="2580360"/>
            <a:ext cx="0" cy="4162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5" idx="2"/>
          </p:cNvCxnSpPr>
          <p:nvPr/>
        </p:nvCxnSpPr>
        <p:spPr>
          <a:xfrm flipH="1">
            <a:off x="13255004" y="3642939"/>
            <a:ext cx="940" cy="41037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8" idx="2"/>
            <a:endCxn id="10" idx="0"/>
          </p:cNvCxnSpPr>
          <p:nvPr/>
        </p:nvCxnSpPr>
        <p:spPr>
          <a:xfrm>
            <a:off x="7388699" y="1517727"/>
            <a:ext cx="0" cy="41630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" idx="2"/>
            <a:endCxn id="11" idx="0"/>
          </p:cNvCxnSpPr>
          <p:nvPr/>
        </p:nvCxnSpPr>
        <p:spPr>
          <a:xfrm>
            <a:off x="7388699" y="2580360"/>
            <a:ext cx="0" cy="41624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1" idx="2"/>
          </p:cNvCxnSpPr>
          <p:nvPr/>
        </p:nvCxnSpPr>
        <p:spPr>
          <a:xfrm>
            <a:off x="7388699" y="3642939"/>
            <a:ext cx="0" cy="43462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3" idx="1"/>
            <a:endCxn id="174" idx="3"/>
          </p:cNvCxnSpPr>
          <p:nvPr/>
        </p:nvCxnSpPr>
        <p:spPr>
          <a:xfrm flipH="1">
            <a:off x="11193868" y="1194562"/>
            <a:ext cx="72292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1"/>
            <a:endCxn id="173" idx="3"/>
          </p:cNvCxnSpPr>
          <p:nvPr/>
        </p:nvCxnSpPr>
        <p:spPr>
          <a:xfrm flipH="1">
            <a:off x="11213031" y="2257195"/>
            <a:ext cx="70375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5" idx="1"/>
            <a:endCxn id="172" idx="3"/>
          </p:cNvCxnSpPr>
          <p:nvPr/>
        </p:nvCxnSpPr>
        <p:spPr>
          <a:xfrm flipH="1">
            <a:off x="11213031" y="3319774"/>
            <a:ext cx="70375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6" idx="1"/>
            <a:endCxn id="171" idx="3"/>
          </p:cNvCxnSpPr>
          <p:nvPr/>
        </p:nvCxnSpPr>
        <p:spPr>
          <a:xfrm flipH="1">
            <a:off x="11209474" y="4374918"/>
            <a:ext cx="7073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7" idx="3"/>
            <a:endCxn id="8" idx="1"/>
          </p:cNvCxnSpPr>
          <p:nvPr/>
        </p:nvCxnSpPr>
        <p:spPr>
          <a:xfrm flipV="1">
            <a:off x="5698409" y="1194562"/>
            <a:ext cx="351136" cy="47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7" idx="2"/>
            <a:endCxn id="19" idx="0"/>
          </p:cNvCxnSpPr>
          <p:nvPr/>
        </p:nvCxnSpPr>
        <p:spPr>
          <a:xfrm flipH="1">
            <a:off x="4872499" y="1384021"/>
            <a:ext cx="983" cy="69822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9" idx="2"/>
            <a:endCxn id="20" idx="0"/>
          </p:cNvCxnSpPr>
          <p:nvPr/>
        </p:nvCxnSpPr>
        <p:spPr>
          <a:xfrm>
            <a:off x="4872499" y="2451574"/>
            <a:ext cx="983" cy="69870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20" idx="2"/>
            <a:endCxn id="21" idx="0"/>
          </p:cNvCxnSpPr>
          <p:nvPr/>
        </p:nvCxnSpPr>
        <p:spPr>
          <a:xfrm>
            <a:off x="4873482" y="3519606"/>
            <a:ext cx="0" cy="54205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1931282" y="5291816"/>
            <a:ext cx="581811" cy="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653999" y="4950541"/>
            <a:ext cx="1515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Leadership relationship</a:t>
            </a:r>
            <a:endParaRPr lang="en-US" sz="1600"/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4310602" y="5274414"/>
            <a:ext cx="581811" cy="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5074307" y="5091356"/>
            <a:ext cx="139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Supervision</a:t>
            </a:r>
            <a:endParaRPr lang="en-US" sz="1600"/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6727235" y="5310118"/>
            <a:ext cx="65065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7505562" y="5122540"/>
            <a:ext cx="173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Approve</a:t>
            </a:r>
            <a:endParaRPr lang="en-US" sz="1600"/>
          </a:p>
        </p:txBody>
      </p:sp>
      <p:cxnSp>
        <p:nvCxnSpPr>
          <p:cNvPr id="149" name="Straight Arrow Connector 148"/>
          <p:cNvCxnSpPr>
            <a:stCxn id="19" idx="3"/>
            <a:endCxn id="10" idx="1"/>
          </p:cNvCxnSpPr>
          <p:nvPr/>
        </p:nvCxnSpPr>
        <p:spPr>
          <a:xfrm flipV="1">
            <a:off x="5697426" y="2257195"/>
            <a:ext cx="352119" cy="971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20" idx="3"/>
            <a:endCxn id="11" idx="1"/>
          </p:cNvCxnSpPr>
          <p:nvPr/>
        </p:nvCxnSpPr>
        <p:spPr>
          <a:xfrm flipV="1">
            <a:off x="5698409" y="3319774"/>
            <a:ext cx="351136" cy="1516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21" idx="3"/>
            <a:endCxn id="12" idx="1"/>
          </p:cNvCxnSpPr>
          <p:nvPr/>
        </p:nvCxnSpPr>
        <p:spPr>
          <a:xfrm flipV="1">
            <a:off x="5698409" y="4374918"/>
            <a:ext cx="351136" cy="990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9170742" y="5326286"/>
            <a:ext cx="521150" cy="990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9807282" y="5043806"/>
            <a:ext cx="1277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Specialized </a:t>
            </a:r>
          </a:p>
          <a:p>
            <a:r>
              <a:rPr lang="en-US" sz="1600" smtClean="0"/>
              <a:t>assistance</a:t>
            </a:r>
            <a:endParaRPr lang="en-US" sz="1600"/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11724543" y="5287573"/>
            <a:ext cx="581811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12447260" y="4989162"/>
            <a:ext cx="1515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Supervision/ guidance</a:t>
            </a:r>
            <a:endParaRPr lang="en-US" sz="1600"/>
          </a:p>
        </p:txBody>
      </p:sp>
      <p:sp>
        <p:nvSpPr>
          <p:cNvPr id="171" name="TextBox 170"/>
          <p:cNvSpPr txBox="1"/>
          <p:nvPr/>
        </p:nvSpPr>
        <p:spPr>
          <a:xfrm>
            <a:off x="9539951" y="4051752"/>
            <a:ext cx="166952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Commune </a:t>
            </a:r>
          </a:p>
          <a:p>
            <a:pPr algn="ctr"/>
            <a:r>
              <a:rPr lang="en-US" smtClean="0"/>
              <a:t>budget</a:t>
            </a:r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9543508" y="2996608"/>
            <a:ext cx="166952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District </a:t>
            </a:r>
          </a:p>
          <a:p>
            <a:pPr algn="ctr"/>
            <a:r>
              <a:rPr lang="en-US" smtClean="0"/>
              <a:t>budget</a:t>
            </a:r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9543508" y="1934029"/>
            <a:ext cx="166952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Provincial</a:t>
            </a:r>
          </a:p>
          <a:p>
            <a:pPr algn="ctr"/>
            <a:r>
              <a:rPr lang="en-US" smtClean="0"/>
              <a:t>budget</a:t>
            </a:r>
            <a:endParaRPr lang="en-US"/>
          </a:p>
        </p:txBody>
      </p:sp>
      <p:cxnSp>
        <p:nvCxnSpPr>
          <p:cNvPr id="185" name="Straight Arrow Connector 184"/>
          <p:cNvCxnSpPr>
            <a:stCxn id="8" idx="3"/>
            <a:endCxn id="174" idx="1"/>
          </p:cNvCxnSpPr>
          <p:nvPr/>
        </p:nvCxnSpPr>
        <p:spPr>
          <a:xfrm>
            <a:off x="8727853" y="1194562"/>
            <a:ext cx="79649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stCxn id="10" idx="3"/>
            <a:endCxn id="173" idx="1"/>
          </p:cNvCxnSpPr>
          <p:nvPr/>
        </p:nvCxnSpPr>
        <p:spPr>
          <a:xfrm>
            <a:off x="8727853" y="2257195"/>
            <a:ext cx="815655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1" idx="3"/>
            <a:endCxn id="172" idx="1"/>
          </p:cNvCxnSpPr>
          <p:nvPr/>
        </p:nvCxnSpPr>
        <p:spPr>
          <a:xfrm>
            <a:off x="8727853" y="3319774"/>
            <a:ext cx="815655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stCxn id="12" idx="3"/>
            <a:endCxn id="171" idx="1"/>
          </p:cNvCxnSpPr>
          <p:nvPr/>
        </p:nvCxnSpPr>
        <p:spPr>
          <a:xfrm>
            <a:off x="8727853" y="4374918"/>
            <a:ext cx="812098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8690741" y="1202345"/>
            <a:ext cx="105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Prepare</a:t>
            </a:r>
            <a:endParaRPr lang="en-US" sz="1600"/>
          </a:p>
        </p:txBody>
      </p:sp>
      <p:sp>
        <p:nvSpPr>
          <p:cNvPr id="228" name="TextBox 227"/>
          <p:cNvSpPr txBox="1"/>
          <p:nvPr/>
        </p:nvSpPr>
        <p:spPr>
          <a:xfrm>
            <a:off x="8671957" y="2264629"/>
            <a:ext cx="105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Prepare</a:t>
            </a:r>
            <a:endParaRPr lang="en-US" sz="1600"/>
          </a:p>
        </p:txBody>
      </p:sp>
      <p:sp>
        <p:nvSpPr>
          <p:cNvPr id="229" name="TextBox 228"/>
          <p:cNvSpPr txBox="1"/>
          <p:nvPr/>
        </p:nvSpPr>
        <p:spPr>
          <a:xfrm>
            <a:off x="8690741" y="3385345"/>
            <a:ext cx="105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Prepare</a:t>
            </a:r>
            <a:endParaRPr lang="en-US" sz="1600"/>
          </a:p>
        </p:txBody>
      </p:sp>
      <p:sp>
        <p:nvSpPr>
          <p:cNvPr id="230" name="TextBox 229"/>
          <p:cNvSpPr txBox="1"/>
          <p:nvPr/>
        </p:nvSpPr>
        <p:spPr>
          <a:xfrm>
            <a:off x="8659854" y="4392742"/>
            <a:ext cx="105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Prepare</a:t>
            </a:r>
            <a:endParaRPr lang="en-US" sz="1600"/>
          </a:p>
        </p:txBody>
      </p:sp>
      <p:sp>
        <p:nvSpPr>
          <p:cNvPr id="231" name="TextBox 230"/>
          <p:cNvSpPr txBox="1"/>
          <p:nvPr/>
        </p:nvSpPr>
        <p:spPr>
          <a:xfrm>
            <a:off x="11130300" y="1186662"/>
            <a:ext cx="105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Approve</a:t>
            </a:r>
            <a:endParaRPr lang="en-US" sz="1400"/>
          </a:p>
        </p:txBody>
      </p:sp>
      <p:sp>
        <p:nvSpPr>
          <p:cNvPr id="232" name="TextBox 231"/>
          <p:cNvSpPr txBox="1"/>
          <p:nvPr/>
        </p:nvSpPr>
        <p:spPr>
          <a:xfrm>
            <a:off x="11148056" y="2292831"/>
            <a:ext cx="105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Approve</a:t>
            </a:r>
            <a:endParaRPr lang="en-US" sz="1400"/>
          </a:p>
        </p:txBody>
      </p:sp>
      <p:sp>
        <p:nvSpPr>
          <p:cNvPr id="233" name="TextBox 232"/>
          <p:cNvSpPr txBox="1"/>
          <p:nvPr/>
        </p:nvSpPr>
        <p:spPr>
          <a:xfrm>
            <a:off x="11138618" y="3333161"/>
            <a:ext cx="105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Approve</a:t>
            </a:r>
            <a:endParaRPr lang="en-US" sz="1400"/>
          </a:p>
        </p:txBody>
      </p:sp>
      <p:sp>
        <p:nvSpPr>
          <p:cNvPr id="234" name="TextBox 233"/>
          <p:cNvSpPr txBox="1"/>
          <p:nvPr/>
        </p:nvSpPr>
        <p:spPr>
          <a:xfrm>
            <a:off x="11135137" y="4392827"/>
            <a:ext cx="105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Approve</a:t>
            </a:r>
            <a:endParaRPr lang="en-US" sz="1400"/>
          </a:p>
        </p:txBody>
      </p:sp>
      <p:sp>
        <p:nvSpPr>
          <p:cNvPr id="174" name="TextBox 173"/>
          <p:cNvSpPr txBox="1"/>
          <p:nvPr/>
        </p:nvSpPr>
        <p:spPr>
          <a:xfrm>
            <a:off x="9524345" y="871396"/>
            <a:ext cx="166952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State</a:t>
            </a:r>
          </a:p>
          <a:p>
            <a:pPr algn="ctr"/>
            <a:r>
              <a:rPr lang="en-US" smtClean="0"/>
              <a:t>budget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9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4572" y="2726398"/>
            <a:ext cx="2736850" cy="1257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Weather and climate forecast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40997" y="2726398"/>
            <a:ext cx="2317750" cy="1257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Translation forecasts into agricultural advice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93722" y="2726398"/>
            <a:ext cx="2279650" cy="1257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Communication: </a:t>
            </a:r>
            <a:r>
              <a:rPr lang="en-US" dirty="0" smtClean="0">
                <a:solidFill>
                  <a:schemeClr val="tx1"/>
                </a:solidFill>
              </a:rPr>
              <a:t>Forecasts </a:t>
            </a:r>
            <a:r>
              <a:rPr lang="en-US" smtClean="0">
                <a:solidFill>
                  <a:schemeClr val="tx1"/>
                </a:solidFill>
              </a:rPr>
              <a:t>and advice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71822" y="2726398"/>
            <a:ext cx="2286000" cy="1257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Use of information by farmers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4006" y="208855"/>
            <a:ext cx="6662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2"/>
                </a:solidFill>
              </a:rPr>
              <a:t>Case study: Agro-climate </a:t>
            </a:r>
            <a:r>
              <a:rPr lang="en-US" sz="2000" b="1" dirty="0" smtClean="0">
                <a:solidFill>
                  <a:schemeClr val="accent2"/>
                </a:solidFill>
              </a:rPr>
              <a:t>information </a:t>
            </a:r>
            <a:r>
              <a:rPr lang="en-US" sz="2000" b="1" smtClean="0">
                <a:solidFill>
                  <a:schemeClr val="accent2"/>
                </a:solidFill>
              </a:rPr>
              <a:t>value chain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275" y="836564"/>
            <a:ext cx="2736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National Centre for Hydro-Meteorological Forecasting (NCHMF), Vietnam Meteorological Hydrological Administration (VMHA)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/>
              <a:t>NorthWest</a:t>
            </a:r>
            <a:r>
              <a:rPr lang="en-US" sz="1200" dirty="0"/>
              <a:t> Regional Centre for Hydro-Meteorological Forecasting </a:t>
            </a:r>
          </a:p>
          <a:p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33350" y="4341455"/>
            <a:ext cx="2736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sz="1200" dirty="0" err="1" smtClean="0"/>
              <a:t>Dien</a:t>
            </a:r>
            <a:r>
              <a:rPr lang="en-US" sz="1200" dirty="0" smtClean="0"/>
              <a:t> Bien Centre </a:t>
            </a:r>
            <a:r>
              <a:rPr lang="en-US" sz="1200" dirty="0"/>
              <a:t>for Hydro-Meteorological Forecasting </a:t>
            </a:r>
            <a:r>
              <a:rPr lang="en-US" sz="1200" dirty="0" smtClean="0"/>
              <a:t>(4 stations)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200" dirty="0" err="1" smtClean="0"/>
              <a:t>Dien</a:t>
            </a:r>
            <a:r>
              <a:rPr lang="en-US" sz="1200" dirty="0" smtClean="0"/>
              <a:t> Bien Agro-meteorology Station (monitor for rice)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200" dirty="0" smtClean="0"/>
              <a:t>Department of Environment and Natural Resource (manage automatic rain gauge stations)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101975" y="871347"/>
            <a:ext cx="2736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6"/>
            </a:pPr>
            <a:r>
              <a:rPr lang="en-US" sz="1200" dirty="0" smtClean="0"/>
              <a:t>Centre for Agro-Meteorology, IMHEN (seasonal forecasts for regions)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200" dirty="0" smtClean="0"/>
              <a:t>MARD (</a:t>
            </a:r>
            <a:r>
              <a:rPr lang="en-US" sz="1200" dirty="0" err="1" smtClean="0"/>
              <a:t>agri-extenstion</a:t>
            </a:r>
            <a:r>
              <a:rPr lang="en-US" sz="1200" dirty="0" smtClean="0"/>
              <a:t>, animal husbandry, veterinary)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025775" y="4279900"/>
            <a:ext cx="271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7"/>
            </a:pPr>
            <a:r>
              <a:rPr lang="en-US" sz="1000" dirty="0" smtClean="0"/>
              <a:t>DARD (plant protection, </a:t>
            </a:r>
            <a:r>
              <a:rPr lang="en-US" sz="1000" dirty="0" err="1" smtClean="0"/>
              <a:t>agri</a:t>
            </a:r>
            <a:r>
              <a:rPr lang="en-US" sz="1000" dirty="0" smtClean="0"/>
              <a:t>-extension, Veterinary, animal husbandry, aqua-culture, water resource, forestry, forestry protection) 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en-US" sz="1000" dirty="0" smtClean="0"/>
              <a:t>Disaster Prevention and Control Committee (Department of Water Resources)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en-US" sz="1000" dirty="0" smtClean="0"/>
              <a:t>District People Committee: District DARD: Plant protection, </a:t>
            </a:r>
            <a:r>
              <a:rPr lang="en-US" sz="1000" dirty="0" err="1" smtClean="0"/>
              <a:t>Agri</a:t>
            </a:r>
            <a:r>
              <a:rPr lang="en-US" sz="1000" dirty="0" smtClean="0"/>
              <a:t>-extension, Veterinary, forest protection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en-US" sz="1000" dirty="0" smtClean="0"/>
              <a:t>Commune People Committee: </a:t>
            </a:r>
            <a:r>
              <a:rPr lang="en-US" sz="1000" dirty="0" err="1" smtClean="0"/>
              <a:t>Agri</a:t>
            </a:r>
            <a:r>
              <a:rPr lang="en-US" sz="1000" dirty="0" smtClean="0"/>
              <a:t>-extension, Veterinary, Forest protection)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en-US" sz="1000" dirty="0" smtClean="0"/>
              <a:t>Village leader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en-US" sz="1000" dirty="0" smtClean="0"/>
              <a:t>Village </a:t>
            </a:r>
            <a:r>
              <a:rPr lang="en-US" sz="1000" dirty="0" err="1" smtClean="0"/>
              <a:t>agri</a:t>
            </a:r>
            <a:r>
              <a:rPr lang="en-US" sz="1000" dirty="0" smtClean="0"/>
              <a:t>-extension, collaborators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55206" y="964947"/>
            <a:ext cx="273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14"/>
            </a:pPr>
            <a:r>
              <a:rPr lang="en-US" sz="1200" dirty="0" err="1" smtClean="0"/>
              <a:t>Tivi</a:t>
            </a:r>
            <a:r>
              <a:rPr lang="en-US" sz="1200" dirty="0" smtClean="0"/>
              <a:t> (VTV3; EM channel, VTV2)</a:t>
            </a:r>
          </a:p>
          <a:p>
            <a:pPr marL="228600" indent="-228600">
              <a:buFont typeface="+mj-lt"/>
              <a:buAutoNum type="arabicPeriod" startAt="14"/>
            </a:pPr>
            <a:r>
              <a:rPr lang="en-US" sz="1200" smtClean="0"/>
              <a:t>Radio</a:t>
            </a:r>
            <a:endParaRPr lang="en-US" sz="1200" dirty="0" smtClean="0"/>
          </a:p>
          <a:p>
            <a:pPr marL="228600" indent="-228600">
              <a:buFont typeface="+mj-lt"/>
              <a:buAutoNum type="arabicPeriod" startAt="14"/>
            </a:pPr>
            <a:r>
              <a:rPr lang="en-US" sz="1200" dirty="0" smtClean="0"/>
              <a:t>Newspaper: </a:t>
            </a:r>
            <a:r>
              <a:rPr lang="en-US" sz="1200" dirty="0" err="1" smtClean="0"/>
              <a:t>Nhan</a:t>
            </a:r>
            <a:r>
              <a:rPr lang="en-US" sz="1200" dirty="0"/>
              <a:t> </a:t>
            </a:r>
            <a:r>
              <a:rPr lang="en-US" sz="1200" dirty="0" smtClean="0"/>
              <a:t>Dan</a:t>
            </a:r>
          </a:p>
          <a:p>
            <a:pPr marL="228600" indent="-228600">
              <a:buFont typeface="+mj-lt"/>
              <a:buAutoNum type="arabicPeriod" startAt="14"/>
            </a:pPr>
            <a:r>
              <a:rPr lang="en-US" sz="1200" smtClean="0"/>
              <a:t>Website 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8525" y="4281413"/>
            <a:ext cx="251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18"/>
            </a:pPr>
            <a:r>
              <a:rPr lang="en-US" sz="1200" dirty="0" err="1" smtClean="0"/>
              <a:t>Dien</a:t>
            </a:r>
            <a:r>
              <a:rPr lang="en-US" sz="1200" dirty="0" smtClean="0"/>
              <a:t> Bien TV and Radio (24 and 48 hour weather forecasts)</a:t>
            </a:r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smtClean="0"/>
              <a:t>District TV and Radio</a:t>
            </a:r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smtClean="0"/>
              <a:t>Loudspeaker</a:t>
            </a:r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smtClean="0"/>
              <a:t>Correspondence</a:t>
            </a:r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smtClean="0"/>
              <a:t>Website: DONRE, </a:t>
            </a:r>
            <a:r>
              <a:rPr lang="en-US" sz="1200" dirty="0" err="1" smtClean="0"/>
              <a:t>Dien</a:t>
            </a:r>
            <a:r>
              <a:rPr lang="en-US" sz="1200" dirty="0" smtClean="0"/>
              <a:t> Bien </a:t>
            </a:r>
            <a:r>
              <a:rPr lang="en-US" sz="1200" dirty="0" err="1" smtClean="0"/>
              <a:t>Phu</a:t>
            </a:r>
            <a:endParaRPr lang="en-US" sz="1200" dirty="0" smtClean="0"/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smtClean="0"/>
              <a:t>Loudspeaker</a:t>
            </a:r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smtClean="0"/>
              <a:t>Village leader (disasters warning)</a:t>
            </a:r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smtClean="0"/>
              <a:t>SMS</a:t>
            </a:r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smtClean="0"/>
              <a:t>Paper bulletin</a:t>
            </a:r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err="1" smtClean="0"/>
              <a:t>Zalo</a:t>
            </a:r>
            <a:endParaRPr lang="en-US" sz="1200" dirty="0" smtClean="0"/>
          </a:p>
          <a:p>
            <a:pPr marL="228600" indent="-228600">
              <a:buFont typeface="+mj-lt"/>
              <a:buAutoNum type="arabicPeriod" startAt="18"/>
            </a:pPr>
            <a:r>
              <a:rPr lang="en-US" sz="1200" dirty="0" smtClean="0"/>
              <a:t>Phone app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8496300" y="4258586"/>
            <a:ext cx="26860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19"/>
            </a:pPr>
            <a:r>
              <a:rPr lang="en-US" sz="1200" dirty="0" smtClean="0"/>
              <a:t>Farmers: Rice, maize, vegetable, potato, cassava, coffee, peanut, soybean, fruit trees</a:t>
            </a:r>
          </a:p>
          <a:p>
            <a:pPr marL="228600" indent="-228600">
              <a:buFont typeface="+mj-lt"/>
              <a:buAutoNum type="arabicPeriod" startAt="19"/>
            </a:pPr>
            <a:r>
              <a:rPr lang="en-US" sz="1200" dirty="0" smtClean="0"/>
              <a:t>Animal husbandry: Buffalo, Cows, Pig, chicken</a:t>
            </a:r>
          </a:p>
          <a:p>
            <a:pPr marL="228600" indent="-228600">
              <a:buFont typeface="+mj-lt"/>
              <a:buAutoNum type="arabicPeriod" startAt="19"/>
            </a:pPr>
            <a:r>
              <a:rPr lang="en-US" sz="1200" dirty="0" smtClean="0"/>
              <a:t>Forest: Acacia</a:t>
            </a:r>
          </a:p>
          <a:p>
            <a:pPr marL="228600" indent="-228600">
              <a:buFont typeface="+mj-lt"/>
              <a:buAutoNum type="arabicPeriod" startAt="19"/>
            </a:pPr>
            <a:r>
              <a:rPr lang="en-US" sz="1200" dirty="0" smtClean="0"/>
              <a:t>Aqua: Fish, shrimp</a:t>
            </a:r>
          </a:p>
          <a:p>
            <a:pPr marL="228600" indent="-228600">
              <a:buFont typeface="+mj-lt"/>
              <a:buAutoNum type="arabicPeriod" startAt="19"/>
            </a:pPr>
            <a:r>
              <a:rPr lang="en-US" sz="1200" dirty="0" smtClean="0"/>
              <a:t>Poor, better off</a:t>
            </a:r>
          </a:p>
          <a:p>
            <a:pPr marL="228600" indent="-228600">
              <a:buFont typeface="+mj-lt"/>
              <a:buAutoNum type="arabicPeriod" startAt="19"/>
            </a:pPr>
            <a:r>
              <a:rPr lang="en-US" sz="1200" dirty="0" smtClean="0"/>
              <a:t>EM</a:t>
            </a:r>
          </a:p>
          <a:p>
            <a:pPr marL="228600" indent="-228600">
              <a:buFont typeface="+mj-lt"/>
              <a:buAutoNum type="arabicPeriod" startAt="19"/>
            </a:pPr>
            <a:r>
              <a:rPr lang="en-US" sz="1200" dirty="0" smtClean="0"/>
              <a:t>Male and female</a:t>
            </a:r>
          </a:p>
          <a:p>
            <a:pPr marL="228600" indent="-228600">
              <a:buFont typeface="+mj-lt"/>
              <a:buAutoNum type="arabicPeriod" startAt="19"/>
            </a:pPr>
            <a:r>
              <a:rPr lang="en-US" sz="1200" dirty="0" smtClean="0"/>
              <a:t>Poor, better off</a:t>
            </a:r>
          </a:p>
          <a:p>
            <a:pPr marL="228600" indent="-228600">
              <a:buFont typeface="+mj-lt"/>
              <a:buAutoNum type="arabicPeriod" startAt="19"/>
            </a:pPr>
            <a:r>
              <a:rPr lang="en-US" sz="1200" dirty="0"/>
              <a:t>Fertilizer, Pesticides, Breeds service providers</a:t>
            </a:r>
          </a:p>
          <a:p>
            <a:pPr marL="228600" indent="-228600">
              <a:buFont typeface="+mj-lt"/>
              <a:buAutoNum type="arabicPeriod" startAt="19"/>
            </a:pPr>
            <a:r>
              <a:rPr lang="en-US" sz="1200" dirty="0"/>
              <a:t>Animal feeds, Veterinary medicine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  <p:sp>
        <p:nvSpPr>
          <p:cNvPr id="17" name="Right Arrow 16"/>
          <p:cNvSpPr/>
          <p:nvPr/>
        </p:nvSpPr>
        <p:spPr>
          <a:xfrm>
            <a:off x="3037772" y="3183598"/>
            <a:ext cx="38735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774622" y="3221698"/>
            <a:ext cx="38735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505122" y="3215348"/>
            <a:ext cx="234950" cy="31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023475" y="5568368"/>
            <a:ext cx="273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0616750" y="964947"/>
            <a:ext cx="112479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National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616749" y="5500782"/>
            <a:ext cx="112479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Local</a:t>
            </a:r>
            <a:endParaRPr lang="en-US"/>
          </a:p>
        </p:txBody>
      </p: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5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8"/>
    </mc:Choice>
    <mc:Fallback xmlns="">
      <p:transition spd="slow" advTm="4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7" grpId="0" animBg="1"/>
      <p:bldP spid="18" grpId="0" animBg="1"/>
      <p:bldP spid="19" grpId="0" animBg="1"/>
      <p:bldP spid="14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90" y="109046"/>
            <a:ext cx="3558955" cy="1325563"/>
          </a:xfrm>
        </p:spPr>
        <p:txBody>
          <a:bodyPr/>
          <a:lstStyle/>
          <a:p>
            <a:r>
              <a:rPr lang="en-US" smtClean="0"/>
              <a:t>Case study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424" y="1697619"/>
            <a:ext cx="2822713" cy="25545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smtClean="0"/>
              <a:t>Stakeholder categorization to </a:t>
            </a:r>
            <a:r>
              <a:rPr lang="en-US" sz="3200" smtClean="0">
                <a:solidFill>
                  <a:srgbClr val="FFC000"/>
                </a:solidFill>
              </a:rPr>
              <a:t>identify </a:t>
            </a:r>
            <a:r>
              <a:rPr lang="en-US" sz="3200" smtClean="0"/>
              <a:t>potential </a:t>
            </a:r>
            <a:r>
              <a:rPr lang="en-US" sz="3200" smtClean="0">
                <a:solidFill>
                  <a:srgbClr val="FFC000"/>
                </a:solidFill>
              </a:rPr>
              <a:t>experts</a:t>
            </a:r>
            <a:endParaRPr lang="en-US" sz="320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93224" y="6537189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t>Thi Thu Giang Luu</a:t>
            </a:r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36026" b="27570"/>
          <a:stretch/>
        </p:blipFill>
        <p:spPr>
          <a:xfrm>
            <a:off x="5360086" y="1427838"/>
            <a:ext cx="5993714" cy="452399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8170607" y="1374325"/>
            <a:ext cx="159282" cy="16691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71533" y="965793"/>
            <a:ext cx="15574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Attributions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406" y="876251"/>
            <a:ext cx="6688009" cy="52059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43" y="77399"/>
            <a:ext cx="73152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65153" t="43619" r="2783" b="29429"/>
          <a:stretch/>
        </p:blipFill>
        <p:spPr>
          <a:xfrm>
            <a:off x="541969" y="4681869"/>
            <a:ext cx="2266181" cy="1269959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928035" y="2330505"/>
            <a:ext cx="2130365" cy="57964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63779" y="4611111"/>
            <a:ext cx="2130365" cy="38167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25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40"/>
    </mc:Choice>
    <mc:Fallback xmlns="">
      <p:transition spd="slow" advTm="123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68" y="1488336"/>
            <a:ext cx="6044404" cy="5288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017"/>
            <a:ext cx="6059125" cy="5301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7488" y="279975"/>
            <a:ext cx="8743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Case study: Stakeholder analysis for </a:t>
            </a:r>
            <a:r>
              <a:rPr lang="en-US" sz="3200" b="1" smtClean="0">
                <a:solidFill>
                  <a:srgbClr val="FFC000"/>
                </a:solidFill>
              </a:rPr>
              <a:t>advocacy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61137" y="1525487"/>
            <a:ext cx="2321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C000"/>
                </a:solidFill>
              </a:rPr>
              <a:t>2019</a:t>
            </a:r>
            <a:endParaRPr lang="en-US" sz="3200" b="1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55709" y="1525487"/>
            <a:ext cx="2321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C000"/>
                </a:solidFill>
              </a:rPr>
              <a:t>2020</a:t>
            </a:r>
            <a:endParaRPr lang="en-US" sz="3200" b="1">
              <a:solidFill>
                <a:srgbClr val="FFC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875694" y="6049108"/>
            <a:ext cx="1492739" cy="7346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6200000">
            <a:off x="-355273" y="3473611"/>
            <a:ext cx="1735013" cy="93068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69600" y="4992471"/>
            <a:ext cx="1221647" cy="24383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61749" y="2690548"/>
            <a:ext cx="1492739" cy="7346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22673" y="3901640"/>
            <a:ext cx="1492739" cy="7346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13411" y="1817874"/>
            <a:ext cx="1809262" cy="8002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20919" y="1817874"/>
            <a:ext cx="1492739" cy="73464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81314" y="4719963"/>
            <a:ext cx="1809262" cy="8002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0561" y="4719963"/>
            <a:ext cx="1809262" cy="8002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n 17"/>
          <p:cNvSpPr/>
          <p:nvPr/>
        </p:nvSpPr>
        <p:spPr>
          <a:xfrm>
            <a:off x="3294005" y="4295704"/>
            <a:ext cx="401501" cy="347002"/>
          </a:xfrm>
          <a:prstGeom prst="sun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n 18"/>
          <p:cNvSpPr/>
          <p:nvPr/>
        </p:nvSpPr>
        <p:spPr>
          <a:xfrm>
            <a:off x="6628693" y="5549741"/>
            <a:ext cx="401501" cy="347002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63467" y="4896657"/>
            <a:ext cx="890954" cy="1836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769600" y="6550223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Thi Thu Giang Luu</a:t>
            </a:r>
            <a:endParaRPr lang="en-US" sz="12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7</a:t>
            </a:fld>
            <a:endParaRPr lang="en-US"/>
          </a:p>
        </p:txBody>
      </p:sp>
      <p:pic>
        <p:nvPicPr>
          <p:cNvPr id="28" name="Audio 2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9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11"/>
    </mc:Choice>
    <mc:Fallback xmlns="">
      <p:transition spd="slow" advTm="8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961" y="2363857"/>
            <a:ext cx="10515600" cy="1325563"/>
          </a:xfrm>
        </p:spPr>
        <p:txBody>
          <a:bodyPr/>
          <a:lstStyle/>
          <a:p>
            <a:r>
              <a:rPr lang="en-US" smtClean="0"/>
              <a:t>Thank you for your attention!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9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6"/>
    </mc:Choice>
    <mc:Fallback xmlns="">
      <p:transition spd="slow" advTm="3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>
                <a:hlinkClick r:id="rId2" action="ppaction://hlinksldjump"/>
              </a:rPr>
              <a:t>Example of questions to identify stakeholders</a:t>
            </a:r>
            <a:endParaRPr lang="en-US" sz="3600">
              <a:hlinkClick r:id="rId2" action="ppaction://hlinksldjump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Who has an interest in the decision?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Who could affect the decision?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Who </a:t>
            </a:r>
            <a:r>
              <a:rPr lang="en-US"/>
              <a:t>could be </a:t>
            </a:r>
            <a:r>
              <a:rPr lang="en-US" smtClean="0"/>
              <a:t>affected by the decision? 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Who </a:t>
            </a:r>
            <a:r>
              <a:rPr lang="en-US"/>
              <a:t>could have an interest in the outcome</a:t>
            </a:r>
            <a:r>
              <a:rPr lang="en-US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Which attributions might be used to categorize those stakeholders?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Can you recommend who else can provide more knowledge about other stakeholders?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F2EAA-8C5B-BF4C-9D54-8ED4BC05307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18294" y="6508660"/>
            <a:ext cx="5073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Adapted from:</a:t>
            </a:r>
            <a:r>
              <a:rPr lang="en-US" sz="1100"/>
              <a:t> https://www.stakeholdermap.com/stakeholder-questions.html</a:t>
            </a:r>
          </a:p>
        </p:txBody>
      </p:sp>
    </p:spTree>
    <p:extLst>
      <p:ext uri="{BB962C8B-B14F-4D97-AF65-F5344CB8AC3E}">
        <p14:creationId xmlns:p14="http://schemas.microsoft.com/office/powerpoint/2010/main" val="25247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1.7|4.1|3.5|3.9|1.3|13.3|3.6|3|17.3|5.2|1.6|2.6|10.8|6.9|9.9|5.3|7.8|11.8|23.3|4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.6|31.4|28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5|53.4|14.6|14|1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5|1.3|14.7|8.2|3.8|1.1|15.8|4.9|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9|3.2|2.2|1.1|2.6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.3|6.4|12.9|5.6|3.4|7.7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2|2.2|5.6|2.7|2.9|1.4|1.4|0.9|1.1|0.8|2.1|2.9|4.3|10.2|10.1|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6.9|2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7|1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4.1|2.8|7.6|6.6|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994</Words>
  <Application>Microsoft Office PowerPoint</Application>
  <PresentationFormat>Widescreen</PresentationFormat>
  <Paragraphs>256</Paragraphs>
  <Slides>16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PowerPoint Presentation</vt:lpstr>
      <vt:lpstr>Thank you for your attention!</vt:lpstr>
      <vt:lpstr>Example of questions to identify stakeholders</vt:lpstr>
      <vt:lpstr>Decision Analysis and Forecasting for Agricultural Development</vt:lpstr>
      <vt:lpstr>What is stakeholder management?  </vt:lpstr>
      <vt:lpstr>Why stakeholder management  in decision analysis?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Analysis and Forecasting for Agricultural Development</dc:title>
  <dc:creator>Cory Whitney</dc:creator>
  <cp:lastModifiedBy>luulan1 luulan1</cp:lastModifiedBy>
  <cp:revision>105</cp:revision>
  <dcterms:created xsi:type="dcterms:W3CDTF">2021-04-19T19:44:11Z</dcterms:created>
  <dcterms:modified xsi:type="dcterms:W3CDTF">2022-05-24T13:52:01Z</dcterms:modified>
</cp:coreProperties>
</file>